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6"/>
  </p:notesMasterIdLst>
  <p:handoutMasterIdLst>
    <p:handoutMasterId r:id="rId67"/>
  </p:handoutMasterIdLst>
  <p:sldIdLst>
    <p:sldId id="258" r:id="rId2"/>
    <p:sldId id="262" r:id="rId3"/>
    <p:sldId id="304" r:id="rId4"/>
    <p:sldId id="305" r:id="rId5"/>
    <p:sldId id="315" r:id="rId6"/>
    <p:sldId id="316" r:id="rId7"/>
    <p:sldId id="317" r:id="rId8"/>
    <p:sldId id="318" r:id="rId9"/>
    <p:sldId id="284" r:id="rId10"/>
    <p:sldId id="282" r:id="rId11"/>
    <p:sldId id="306" r:id="rId12"/>
    <p:sldId id="307" r:id="rId13"/>
    <p:sldId id="285" r:id="rId14"/>
    <p:sldId id="283" r:id="rId15"/>
    <p:sldId id="333" r:id="rId16"/>
    <p:sldId id="287" r:id="rId17"/>
    <p:sldId id="290" r:id="rId18"/>
    <p:sldId id="308" r:id="rId19"/>
    <p:sldId id="309" r:id="rId20"/>
    <p:sldId id="310" r:id="rId21"/>
    <p:sldId id="311" r:id="rId22"/>
    <p:sldId id="312" r:id="rId23"/>
    <p:sldId id="313" r:id="rId24"/>
    <p:sldId id="314" r:id="rId25"/>
    <p:sldId id="319" r:id="rId26"/>
    <p:sldId id="320" r:id="rId27"/>
    <p:sldId id="325" r:id="rId28"/>
    <p:sldId id="326" r:id="rId29"/>
    <p:sldId id="330" r:id="rId30"/>
    <p:sldId id="331" r:id="rId31"/>
    <p:sldId id="327" r:id="rId32"/>
    <p:sldId id="328" r:id="rId33"/>
    <p:sldId id="332" r:id="rId34"/>
    <p:sldId id="321" r:id="rId35"/>
    <p:sldId id="324" r:id="rId36"/>
    <p:sldId id="336" r:id="rId37"/>
    <p:sldId id="291" r:id="rId38"/>
    <p:sldId id="322" r:id="rId39"/>
    <p:sldId id="335" r:id="rId40"/>
    <p:sldId id="260" r:id="rId41"/>
    <p:sldId id="281" r:id="rId42"/>
    <p:sldId id="334" r:id="rId43"/>
    <p:sldId id="272" r:id="rId44"/>
    <p:sldId id="274" r:id="rId45"/>
    <p:sldId id="263" r:id="rId46"/>
    <p:sldId id="289" r:id="rId47"/>
    <p:sldId id="294" r:id="rId48"/>
    <p:sldId id="295" r:id="rId49"/>
    <p:sldId id="296" r:id="rId50"/>
    <p:sldId id="298" r:id="rId51"/>
    <p:sldId id="297" r:id="rId52"/>
    <p:sldId id="299" r:id="rId53"/>
    <p:sldId id="278" r:id="rId54"/>
    <p:sldId id="279" r:id="rId55"/>
    <p:sldId id="280" r:id="rId56"/>
    <p:sldId id="302" r:id="rId57"/>
    <p:sldId id="303" r:id="rId58"/>
    <p:sldId id="271" r:id="rId59"/>
    <p:sldId id="259" r:id="rId60"/>
    <p:sldId id="261" r:id="rId61"/>
    <p:sldId id="266" r:id="rId62"/>
    <p:sldId id="267" r:id="rId63"/>
    <p:sldId id="268" r:id="rId64"/>
    <p:sldId id="269" r:id="rId65"/>
  </p:sldIdLst>
  <p:sldSz cx="9144000" cy="5143500" type="screen16x9"/>
  <p:notesSz cx="6858000" cy="9144000"/>
  <p:custDataLst>
    <p:tags r:id="rId68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81">
          <p15:clr>
            <a:srgbClr val="A4A3A4"/>
          </p15:clr>
        </p15:guide>
        <p15:guide id="2" orient="horz" pos="3140">
          <p15:clr>
            <a:srgbClr val="A4A3A4"/>
          </p15:clr>
        </p15:guide>
        <p15:guide id="3" orient="horz" pos="3026">
          <p15:clr>
            <a:srgbClr val="A4A3A4"/>
          </p15:clr>
        </p15:guide>
        <p15:guide id="4" orient="horz" pos="667">
          <p15:clr>
            <a:srgbClr val="A4A3A4"/>
          </p15:clr>
        </p15:guide>
        <p15:guide id="5" orient="horz" pos="1847">
          <p15:clr>
            <a:srgbClr val="A4A3A4"/>
          </p15:clr>
        </p15:guide>
        <p15:guide id="6" orient="horz" pos="1960">
          <p15:clr>
            <a:srgbClr val="A4A3A4"/>
          </p15:clr>
        </p15:guide>
        <p15:guide id="7" pos="113">
          <p15:clr>
            <a:srgbClr val="A4A3A4"/>
          </p15:clr>
        </p15:guide>
        <p15:guide id="8" pos="226">
          <p15:clr>
            <a:srgbClr val="A4A3A4"/>
          </p15:clr>
        </p15:guide>
        <p15:guide id="9" pos="4558">
          <p15:clr>
            <a:srgbClr val="A4A3A4"/>
          </p15:clr>
        </p15:guide>
        <p15:guide id="10" pos="2450">
          <p15:clr>
            <a:srgbClr val="A4A3A4"/>
          </p15:clr>
        </p15:guide>
        <p15:guide id="11" pos="3561">
          <p15:clr>
            <a:srgbClr val="A4A3A4"/>
          </p15:clr>
        </p15:guide>
        <p15:guide id="12" pos="4672">
          <p15:clr>
            <a:srgbClr val="A4A3A4"/>
          </p15:clr>
        </p15:guide>
        <p15:guide id="13" pos="2336">
          <p15:clr>
            <a:srgbClr val="A4A3A4"/>
          </p15:clr>
        </p15:guide>
        <p15:guide id="14" pos="1225">
          <p15:clr>
            <a:srgbClr val="A4A3A4"/>
          </p15:clr>
        </p15:guide>
        <p15:guide id="15" pos="3447">
          <p15:clr>
            <a:srgbClr val="A4A3A4"/>
          </p15:clr>
        </p15:guide>
        <p15:guide id="16" pos="1339">
          <p15:clr>
            <a:srgbClr val="A4A3A4"/>
          </p15:clr>
        </p15:guide>
        <p15:guide id="17" pos="5646">
          <p15:clr>
            <a:srgbClr val="A4A3A4"/>
          </p15:clr>
        </p15:guide>
        <p15:guide id="18" pos="564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676">
          <p15:clr>
            <a:srgbClr val="A4A3A4"/>
          </p15:clr>
        </p15:guide>
        <p15:guide id="2" orient="horz" pos="2540">
          <p15:clr>
            <a:srgbClr val="A4A3A4"/>
          </p15:clr>
        </p15:guide>
        <p15:guide id="3" orient="horz" pos="2812">
          <p15:clr>
            <a:srgbClr val="A4A3A4"/>
          </p15:clr>
        </p15:guide>
        <p15:guide id="4" orient="horz" pos="431">
          <p15:clr>
            <a:srgbClr val="A4A3A4"/>
          </p15:clr>
        </p15:guide>
        <p15:guide id="5" orient="horz" pos="5284">
          <p15:clr>
            <a:srgbClr val="A4A3A4"/>
          </p15:clr>
        </p15:guide>
        <p15:guide id="6" orient="horz" pos="567">
          <p15:clr>
            <a:srgbClr val="A4A3A4"/>
          </p15:clr>
        </p15:guide>
        <p15:guide id="7" pos="550">
          <p15:clr>
            <a:srgbClr val="A4A3A4"/>
          </p15:clr>
        </p15:guide>
        <p15:guide id="8" pos="4065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entacula Geht-dich-nix-an" initials="TGdna" lastIdx="1" clrIdx="0">
    <p:extLst>
      <p:ext uri="{19B8F6BF-5375-455C-9EA6-DF929625EA0E}">
        <p15:presenceInfo xmlns:p15="http://schemas.microsoft.com/office/powerpoint/2012/main" userId="6e5e425b991d53b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BFCFC"/>
    <a:srgbClr val="FCFCFC"/>
    <a:srgbClr val="FCFCFD"/>
    <a:srgbClr val="FCFDFD"/>
    <a:srgbClr val="FDFDFD"/>
    <a:srgbClr val="FDFDFE"/>
    <a:srgbClr val="FDFEFE"/>
    <a:srgbClr val="FEFEFE"/>
    <a:srgbClr val="FEFE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Objects="1" showGuides="1">
      <p:cViewPr>
        <p:scale>
          <a:sx n="125" d="100"/>
          <a:sy n="125" d="100"/>
        </p:scale>
        <p:origin x="168" y="2394"/>
      </p:cViewPr>
      <p:guideLst>
        <p:guide orient="horz" pos="781"/>
        <p:guide orient="horz" pos="3140"/>
        <p:guide orient="horz" pos="3026"/>
        <p:guide orient="horz" pos="667"/>
        <p:guide orient="horz" pos="1847"/>
        <p:guide orient="horz" pos="1960"/>
        <p:guide pos="113"/>
        <p:guide pos="226"/>
        <p:guide pos="4558"/>
        <p:guide pos="2450"/>
        <p:guide pos="3561"/>
        <p:guide pos="4672"/>
        <p:guide pos="2336"/>
        <p:guide pos="1225"/>
        <p:guide pos="3447"/>
        <p:guide pos="1339"/>
        <p:guide pos="5646"/>
        <p:guide pos="5647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Objects="1" showGuides="1">
      <p:cViewPr varScale="1">
        <p:scale>
          <a:sx n="63" d="100"/>
          <a:sy n="63" d="100"/>
        </p:scale>
        <p:origin x="-3115" y="-67"/>
      </p:cViewPr>
      <p:guideLst>
        <p:guide orient="horz" pos="2676"/>
        <p:guide orient="horz" pos="2540"/>
        <p:guide orient="horz" pos="2812"/>
        <p:guide orient="horz" pos="431"/>
        <p:guide orient="horz" pos="5284"/>
        <p:guide orient="horz" pos="567"/>
        <p:guide pos="550"/>
        <p:guide pos="4065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Header Placeholder 1"/>
          <p:cNvSpPr>
            <a:spLocks noGrp="1"/>
          </p:cNvSpPr>
          <p:nvPr>
            <p:ph type="hdr" sz="quarter"/>
          </p:nvPr>
        </p:nvSpPr>
        <p:spPr bwMode="gray">
          <a:xfrm>
            <a:off x="875935" y="467544"/>
            <a:ext cx="5577000" cy="20549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1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Date Placeholder 2"/>
          <p:cNvSpPr>
            <a:spLocks noGrp="1"/>
          </p:cNvSpPr>
          <p:nvPr>
            <p:ph type="dt" idx="1"/>
          </p:nvPr>
        </p:nvSpPr>
        <p:spPr bwMode="gray">
          <a:xfrm>
            <a:off x="3465005" y="8372413"/>
            <a:ext cx="878396" cy="29201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/>
            </a:lvl1pPr>
          </a:lstStyle>
          <a:p>
            <a:fld id="{AA592FF2-A4BD-4E98-AC76-A10007E04C10}" type="datetimeFigureOut">
              <a:rPr lang="en-US" smtClean="0"/>
              <a:pPr/>
              <a:t>7/18/2021</a:t>
            </a:fld>
            <a:endParaRPr lang="en-US" dirty="0"/>
          </a:p>
        </p:txBody>
      </p:sp>
      <p:sp>
        <p:nvSpPr>
          <p:cNvPr id="12" name="Footer Placeholder 5"/>
          <p:cNvSpPr>
            <a:spLocks noGrp="1"/>
          </p:cNvSpPr>
          <p:nvPr>
            <p:ph type="ftr" sz="quarter" idx="2"/>
          </p:nvPr>
        </p:nvSpPr>
        <p:spPr bwMode="gray">
          <a:xfrm>
            <a:off x="875935" y="8371854"/>
            <a:ext cx="2589069" cy="292569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13" name="Slide Number Placeholder 6"/>
          <p:cNvSpPr>
            <a:spLocks noGrp="1"/>
          </p:cNvSpPr>
          <p:nvPr>
            <p:ph type="sldNum" sz="quarter" idx="3"/>
          </p:nvPr>
        </p:nvSpPr>
        <p:spPr bwMode="gray">
          <a:xfrm>
            <a:off x="4509120" y="8371854"/>
            <a:ext cx="1944067" cy="288033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/>
            </a:lvl1pPr>
          </a:lstStyle>
          <a:p>
            <a:r>
              <a:rPr lang="en-US" dirty="0"/>
              <a:t>Chart </a:t>
            </a:r>
            <a:fld id="{4CBF50E3-ED67-46F2-ABFC-A36EE1082CF7}" type="slidenum">
              <a:rPr lang="en-US" b="1" smtClean="0"/>
              <a:pPr/>
              <a:t>‹#›</a:t>
            </a:fld>
            <a:endParaRPr lang="en-US" b="1" dirty="0"/>
          </a:p>
        </p:txBody>
      </p:sp>
      <p:grpSp>
        <p:nvGrpSpPr>
          <p:cNvPr id="14" name="Group 13"/>
          <p:cNvGrpSpPr/>
          <p:nvPr/>
        </p:nvGrpSpPr>
        <p:grpSpPr bwMode="gray">
          <a:xfrm>
            <a:off x="-118387" y="-84708"/>
            <a:ext cx="7075771" cy="9350590"/>
            <a:chOff x="-118387" y="-84708"/>
            <a:chExt cx="7075771" cy="9350590"/>
          </a:xfrm>
        </p:grpSpPr>
        <p:grpSp>
          <p:nvGrpSpPr>
            <p:cNvPr id="15" name="Group 14"/>
            <p:cNvGrpSpPr/>
            <p:nvPr/>
          </p:nvGrpSpPr>
          <p:grpSpPr bwMode="gray">
            <a:xfrm>
              <a:off x="-118387" y="679134"/>
              <a:ext cx="72000" cy="7699656"/>
              <a:chOff x="-141537" y="679134"/>
              <a:chExt cx="108000" cy="7699656"/>
            </a:xfrm>
          </p:grpSpPr>
          <p:cxnSp>
            <p:nvCxnSpPr>
              <p:cNvPr id="29" name="Straight Connector 28"/>
              <p:cNvCxnSpPr/>
              <p:nvPr/>
            </p:nvCxnSpPr>
            <p:spPr bwMode="gray">
              <a:xfrm>
                <a:off x="-141537" y="679134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gray">
              <a:xfrm>
                <a:off x="-141537" y="8985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 bwMode="gray">
              <a:xfrm>
                <a:off x="-141537" y="4025838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 bwMode="gray">
              <a:xfrm>
                <a:off x="-141537" y="42513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 bwMode="gray">
              <a:xfrm>
                <a:off x="-141537" y="4456687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gray">
              <a:xfrm>
                <a:off x="-141537" y="83787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" name="Group 15"/>
            <p:cNvGrpSpPr/>
            <p:nvPr/>
          </p:nvGrpSpPr>
          <p:grpSpPr bwMode="gray">
            <a:xfrm>
              <a:off x="6885384" y="679134"/>
              <a:ext cx="72000" cy="7699656"/>
              <a:chOff x="-141537" y="679134"/>
              <a:chExt cx="108000" cy="7699656"/>
            </a:xfrm>
          </p:grpSpPr>
          <p:cxnSp>
            <p:nvCxnSpPr>
              <p:cNvPr id="23" name="Straight Connector 22"/>
              <p:cNvCxnSpPr/>
              <p:nvPr/>
            </p:nvCxnSpPr>
            <p:spPr bwMode="gray">
              <a:xfrm>
                <a:off x="-141537" y="679134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 bwMode="gray">
              <a:xfrm>
                <a:off x="-141537" y="8985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/>
            </p:nvCxnSpPr>
            <p:spPr bwMode="gray">
              <a:xfrm>
                <a:off x="-141537" y="4025838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 bwMode="gray">
              <a:xfrm>
                <a:off x="-141537" y="42513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 bwMode="gray">
              <a:xfrm>
                <a:off x="-141537" y="4456687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gray">
              <a:xfrm>
                <a:off x="-141537" y="83787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16"/>
            <p:cNvGrpSpPr/>
            <p:nvPr/>
          </p:nvGrpSpPr>
          <p:grpSpPr bwMode="gray">
            <a:xfrm>
              <a:off x="867029" y="-84708"/>
              <a:ext cx="5583936" cy="72516"/>
              <a:chOff x="867029" y="-84708"/>
              <a:chExt cx="5583936" cy="72516"/>
            </a:xfrm>
          </p:grpSpPr>
          <p:cxnSp>
            <p:nvCxnSpPr>
              <p:cNvPr id="21" name="Straight Connector 20"/>
              <p:cNvCxnSpPr/>
              <p:nvPr/>
            </p:nvCxnSpPr>
            <p:spPr bwMode="gray">
              <a:xfrm>
                <a:off x="867029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 bwMode="gray">
              <a:xfrm>
                <a:off x="6450965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Group 17"/>
            <p:cNvGrpSpPr/>
            <p:nvPr/>
          </p:nvGrpSpPr>
          <p:grpSpPr bwMode="gray">
            <a:xfrm>
              <a:off x="867029" y="9193366"/>
              <a:ext cx="5583936" cy="72516"/>
              <a:chOff x="867029" y="-84708"/>
              <a:chExt cx="5583936" cy="72516"/>
            </a:xfrm>
          </p:grpSpPr>
          <p:cxnSp>
            <p:nvCxnSpPr>
              <p:cNvPr id="19" name="Straight Connector 18"/>
              <p:cNvCxnSpPr/>
              <p:nvPr/>
            </p:nvCxnSpPr>
            <p:spPr bwMode="gray">
              <a:xfrm>
                <a:off x="867029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/>
              <p:nvPr/>
            </p:nvCxnSpPr>
            <p:spPr bwMode="gray">
              <a:xfrm>
                <a:off x="6450965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96152874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gray">
          <a:xfrm rot="-120000">
            <a:off x="711348" y="773280"/>
            <a:ext cx="5828291" cy="337943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gray">
          <a:xfrm>
            <a:off x="875935" y="467544"/>
            <a:ext cx="5577000" cy="20549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1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 bwMode="gray">
          <a:xfrm>
            <a:off x="3465005" y="8372413"/>
            <a:ext cx="878396" cy="29201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/>
            </a:lvl1pPr>
          </a:lstStyle>
          <a:p>
            <a:fld id="{AA592FF2-A4BD-4E98-AC76-A10007E04C10}" type="datetimeFigureOut">
              <a:rPr lang="en-US" smtClean="0"/>
              <a:pPr/>
              <a:t>7/18/2021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 bwMode="gray">
          <a:xfrm>
            <a:off x="875936" y="885346"/>
            <a:ext cx="5577000" cy="3137062"/>
          </a:xfrm>
          <a:prstGeom prst="rect">
            <a:avLst/>
          </a:prstGeom>
          <a:noFill/>
          <a:ln w="12700">
            <a:noFill/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 bwMode="gray">
          <a:xfrm>
            <a:off x="873125" y="4448113"/>
            <a:ext cx="3470275" cy="3923741"/>
          </a:xfrm>
          <a:prstGeom prst="rect">
            <a:avLst/>
          </a:prstGeom>
        </p:spPr>
        <p:txBody>
          <a:bodyPr vert="horz" lIns="0" tIns="0" rIns="91440" bIns="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 bwMode="gray">
          <a:xfrm>
            <a:off x="875935" y="8371854"/>
            <a:ext cx="2589069" cy="292569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 bwMode="gray">
          <a:xfrm>
            <a:off x="4509120" y="8371854"/>
            <a:ext cx="1944067" cy="288033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/>
            </a:lvl1pPr>
          </a:lstStyle>
          <a:p>
            <a:r>
              <a:rPr lang="en-US" dirty="0"/>
              <a:t>Chart </a:t>
            </a:r>
            <a:fld id="{4CBF50E3-ED67-46F2-ABFC-A36EE1082CF7}" type="slidenum">
              <a:rPr lang="en-US" b="1" smtClean="0"/>
              <a:pPr/>
              <a:t>‹#›</a:t>
            </a:fld>
            <a:endParaRPr lang="en-US" b="1" dirty="0"/>
          </a:p>
        </p:txBody>
      </p:sp>
      <p:cxnSp>
        <p:nvCxnSpPr>
          <p:cNvPr id="11" name="Straight Connector 10"/>
          <p:cNvCxnSpPr/>
          <p:nvPr/>
        </p:nvCxnSpPr>
        <p:spPr bwMode="gray">
          <a:xfrm>
            <a:off x="4509121" y="4938581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 bwMode="gray">
          <a:xfrm>
            <a:off x="4509121" y="5429049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 bwMode="gray">
          <a:xfrm>
            <a:off x="4509121" y="5919517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 bwMode="gray">
          <a:xfrm>
            <a:off x="4509121" y="6409985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 bwMode="gray">
          <a:xfrm>
            <a:off x="4509121" y="6900453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 bwMode="gray">
          <a:xfrm>
            <a:off x="4509121" y="7390921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 bwMode="gray">
          <a:xfrm>
            <a:off x="4509121" y="7881389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 bwMode="gray">
          <a:xfrm>
            <a:off x="4509121" y="8371854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 bwMode="gray">
          <a:xfrm>
            <a:off x="0" y="885346"/>
            <a:ext cx="45719" cy="31469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 bwMode="gray">
          <a:xfrm>
            <a:off x="0" y="4032250"/>
            <a:ext cx="45719" cy="4356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2" name="Group 71"/>
          <p:cNvGrpSpPr/>
          <p:nvPr/>
        </p:nvGrpSpPr>
        <p:grpSpPr>
          <a:xfrm>
            <a:off x="-118387" y="-84708"/>
            <a:ext cx="7075771" cy="9350590"/>
            <a:chOff x="-118387" y="-84708"/>
            <a:chExt cx="7075771" cy="9350590"/>
          </a:xfrm>
        </p:grpSpPr>
        <p:grpSp>
          <p:nvGrpSpPr>
            <p:cNvPr id="57" name="Group 56"/>
            <p:cNvGrpSpPr/>
            <p:nvPr/>
          </p:nvGrpSpPr>
          <p:grpSpPr>
            <a:xfrm>
              <a:off x="-118387" y="679134"/>
              <a:ext cx="72000" cy="7699656"/>
              <a:chOff x="-141537" y="679134"/>
              <a:chExt cx="108000" cy="7699656"/>
            </a:xfrm>
          </p:grpSpPr>
          <p:cxnSp>
            <p:nvCxnSpPr>
              <p:cNvPr id="50" name="Straight Connector 49"/>
              <p:cNvCxnSpPr/>
              <p:nvPr/>
            </p:nvCxnSpPr>
            <p:spPr bwMode="gray">
              <a:xfrm>
                <a:off x="-141537" y="679134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gray">
              <a:xfrm>
                <a:off x="-141537" y="8985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gray">
              <a:xfrm>
                <a:off x="-141537" y="4025838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 bwMode="gray">
              <a:xfrm>
                <a:off x="-141537" y="42513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 bwMode="gray">
              <a:xfrm>
                <a:off x="-141537" y="4456687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/>
              <p:nvPr/>
            </p:nvCxnSpPr>
            <p:spPr bwMode="gray">
              <a:xfrm>
                <a:off x="-141537" y="83787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8" name="Group 57"/>
            <p:cNvGrpSpPr/>
            <p:nvPr/>
          </p:nvGrpSpPr>
          <p:grpSpPr>
            <a:xfrm>
              <a:off x="6885384" y="679134"/>
              <a:ext cx="72000" cy="7699656"/>
              <a:chOff x="-141537" y="679134"/>
              <a:chExt cx="108000" cy="7699656"/>
            </a:xfrm>
          </p:grpSpPr>
          <p:cxnSp>
            <p:nvCxnSpPr>
              <p:cNvPr id="59" name="Straight Connector 58"/>
              <p:cNvCxnSpPr/>
              <p:nvPr/>
            </p:nvCxnSpPr>
            <p:spPr bwMode="gray">
              <a:xfrm>
                <a:off x="-141537" y="679134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/>
              <p:cNvCxnSpPr/>
              <p:nvPr/>
            </p:nvCxnSpPr>
            <p:spPr bwMode="gray">
              <a:xfrm>
                <a:off x="-141537" y="8985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/>
              <p:cNvCxnSpPr/>
              <p:nvPr/>
            </p:nvCxnSpPr>
            <p:spPr bwMode="gray">
              <a:xfrm>
                <a:off x="-141537" y="4025838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/>
              <p:cNvCxnSpPr/>
              <p:nvPr/>
            </p:nvCxnSpPr>
            <p:spPr bwMode="gray">
              <a:xfrm>
                <a:off x="-141537" y="42513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/>
              <p:cNvCxnSpPr/>
              <p:nvPr/>
            </p:nvCxnSpPr>
            <p:spPr bwMode="gray">
              <a:xfrm>
                <a:off x="-141537" y="4456687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/>
              <p:cNvCxnSpPr/>
              <p:nvPr/>
            </p:nvCxnSpPr>
            <p:spPr bwMode="gray">
              <a:xfrm>
                <a:off x="-141537" y="83787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8" name="Group 67"/>
            <p:cNvGrpSpPr/>
            <p:nvPr/>
          </p:nvGrpSpPr>
          <p:grpSpPr>
            <a:xfrm>
              <a:off x="867029" y="-84708"/>
              <a:ext cx="5583936" cy="72516"/>
              <a:chOff x="867029" y="-84708"/>
              <a:chExt cx="5583936" cy="72516"/>
            </a:xfrm>
          </p:grpSpPr>
          <p:cxnSp>
            <p:nvCxnSpPr>
              <p:cNvPr id="66" name="Straight Connector 65"/>
              <p:cNvCxnSpPr/>
              <p:nvPr/>
            </p:nvCxnSpPr>
            <p:spPr bwMode="gray">
              <a:xfrm>
                <a:off x="867029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/>
            </p:nvCxnSpPr>
            <p:spPr bwMode="gray">
              <a:xfrm>
                <a:off x="6450965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9" name="Group 68"/>
            <p:cNvGrpSpPr/>
            <p:nvPr/>
          </p:nvGrpSpPr>
          <p:grpSpPr>
            <a:xfrm>
              <a:off x="867029" y="9193366"/>
              <a:ext cx="5583936" cy="72516"/>
              <a:chOff x="867029" y="-84708"/>
              <a:chExt cx="5583936" cy="72516"/>
            </a:xfrm>
          </p:grpSpPr>
          <p:cxnSp>
            <p:nvCxnSpPr>
              <p:cNvPr id="70" name="Straight Connector 69"/>
              <p:cNvCxnSpPr/>
              <p:nvPr/>
            </p:nvCxnSpPr>
            <p:spPr bwMode="gray">
              <a:xfrm>
                <a:off x="867029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/>
            </p:nvCxnSpPr>
            <p:spPr bwMode="gray">
              <a:xfrm>
                <a:off x="6450965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99254716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indent="0" algn="l" defTabSz="914400" rtl="0" eaLnBrk="1" latinLnBrk="0" hangingPunct="1">
      <a:spcBef>
        <a:spcPts val="200"/>
      </a:spcBef>
      <a:spcAft>
        <a:spcPts val="200"/>
      </a:spcAft>
      <a:defRPr sz="1050" kern="1200">
        <a:solidFill>
          <a:schemeClr val="tx1"/>
        </a:solidFill>
        <a:latin typeface="+mn-lt"/>
        <a:ea typeface="+mn-ea"/>
        <a:cs typeface="+mn-cs"/>
      </a:defRPr>
    </a:lvl1pPr>
    <a:lvl2pPr marL="171450" indent="-171450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Arial" panose="020B0604020202020204" pitchFamily="34" charset="0"/>
      <a:buChar char="■"/>
      <a:defRPr sz="1050" kern="1200">
        <a:solidFill>
          <a:schemeClr val="tx1"/>
        </a:solidFill>
        <a:latin typeface="+mn-lt"/>
        <a:ea typeface="+mn-ea"/>
        <a:cs typeface="+mn-cs"/>
      </a:defRPr>
    </a:lvl2pPr>
    <a:lvl3pPr marL="360363" indent="-179388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Arial" panose="020B0604020202020204" pitchFamily="34" charset="0"/>
      <a:buChar char="□"/>
      <a:defRPr sz="1050" kern="1200">
        <a:solidFill>
          <a:schemeClr val="tx1"/>
        </a:solidFill>
        <a:latin typeface="+mn-lt"/>
        <a:ea typeface="+mn-ea"/>
        <a:cs typeface="+mn-cs"/>
      </a:defRPr>
    </a:lvl3pPr>
    <a:lvl4pPr marL="541338" indent="-180975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Arial" panose="020B0604020202020204" pitchFamily="34" charset="0"/>
      <a:buChar char="–"/>
      <a:defRPr sz="1050" kern="1200">
        <a:solidFill>
          <a:schemeClr val="tx1"/>
        </a:solidFill>
        <a:latin typeface="+mn-lt"/>
        <a:ea typeface="+mn-ea"/>
        <a:cs typeface="+mn-cs"/>
      </a:defRPr>
    </a:lvl4pPr>
    <a:lvl5pPr marL="266700" indent="-266700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+mj-lt"/>
      <a:buAutoNum type="arabicPeriod"/>
      <a:defRPr sz="1050" kern="1200">
        <a:solidFill>
          <a:schemeClr val="tx1"/>
        </a:solidFill>
        <a:latin typeface="+mn-lt"/>
        <a:ea typeface="+mn-ea"/>
        <a:cs typeface="+mn-cs"/>
      </a:defRPr>
    </a:lvl5pPr>
    <a:lvl6pPr marL="449263" indent="-185738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+mj-lt"/>
      <a:buAutoNum type="alphaLcParenR"/>
      <a:defRPr sz="1050" kern="1200">
        <a:solidFill>
          <a:schemeClr val="tx1"/>
        </a:solidFill>
        <a:latin typeface="+mn-lt"/>
        <a:ea typeface="+mn-ea"/>
        <a:cs typeface="+mn-cs"/>
      </a:defRPr>
    </a:lvl6pPr>
    <a:lvl7pPr marL="0" indent="0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Arial" panose="020B0604020202020204" pitchFamily="34" charset="0"/>
      <a:buNone/>
      <a:defRPr sz="1400" kern="1200" cap="all" baseline="0">
        <a:solidFill>
          <a:schemeClr val="accent1"/>
        </a:solidFill>
        <a:latin typeface="+mn-lt"/>
        <a:ea typeface="+mn-ea"/>
        <a:cs typeface="+mn-cs"/>
      </a:defRPr>
    </a:lvl7pPr>
    <a:lvl8pPr marL="0" indent="0" algn="l" defTabSz="914400" rtl="0" eaLnBrk="1" latinLnBrk="0" hangingPunct="1">
      <a:spcBef>
        <a:spcPts val="200"/>
      </a:spcBef>
      <a:spcAft>
        <a:spcPts val="200"/>
      </a:spcAft>
      <a:defRPr sz="1400" b="0" kern="1200" cap="all" baseline="0">
        <a:solidFill>
          <a:schemeClr val="accent1"/>
        </a:solidFill>
        <a:latin typeface="+mn-lt"/>
        <a:ea typeface="+mn-ea"/>
        <a:cs typeface="+mn-cs"/>
      </a:defRPr>
    </a:lvl8pPr>
    <a:lvl9pPr marL="0" indent="0" algn="l" defTabSz="914400" rtl="0" eaLnBrk="1" latinLnBrk="0" hangingPunct="1">
      <a:spcBef>
        <a:spcPts val="200"/>
      </a:spcBef>
      <a:spcAft>
        <a:spcPts val="200"/>
      </a:spcAft>
      <a:defRPr sz="1400" b="0" kern="1200" cap="all" baseline="0">
        <a:solidFill>
          <a:schemeClr val="accent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7" name="Notes Placeholder 6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1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5709772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76300" y="885825"/>
            <a:ext cx="5576888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62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285337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76300" y="885825"/>
            <a:ext cx="5576888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63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6916790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76300" y="885825"/>
            <a:ext cx="5576888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64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6889911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2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7809527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Image Placeholder 6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8" name="Notes Placeholder 7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33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1874498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Image Placeholder 6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8" name="Notes Placeholder 7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40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0536542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45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9157730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58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8754563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59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5772638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60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2549363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76300" y="885825"/>
            <a:ext cx="5576888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61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5843242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 userDrawn="1"/>
        </p:nvSpPr>
        <p:spPr bwMode="gray">
          <a:xfrm>
            <a:off x="7128284" y="203047"/>
            <a:ext cx="2015716" cy="11805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5" y="1"/>
            <a:ext cx="7380820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179389" y="2932113"/>
            <a:ext cx="8601073" cy="20526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58775" y="1058862"/>
            <a:ext cx="8605838" cy="3744913"/>
          </a:xfr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de-DE" dirty="0"/>
              <a:t>Insert </a:t>
            </a:r>
            <a:r>
              <a:rPr lang="de-DE" dirty="0" err="1"/>
              <a:t>picture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clicking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icon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389" y="2926794"/>
            <a:ext cx="8601073" cy="2057956"/>
          </a:xfrm>
          <a:solidFill>
            <a:schemeClr val="accent1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0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3" y="2926794"/>
            <a:ext cx="8421689" cy="1031637"/>
          </a:xfrm>
          <a:noFill/>
        </p:spPr>
        <p:txBody>
          <a:bodyPr lIns="108000"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 err="1"/>
              <a:t>Presentationtitle</a:t>
            </a:r>
            <a:br>
              <a:rPr lang="en-US" dirty="0"/>
            </a:br>
            <a:r>
              <a:rPr lang="en-US" dirty="0"/>
              <a:t>up to maximum 2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58773" y="3958431"/>
            <a:ext cx="8421689" cy="840025"/>
          </a:xfrm>
        </p:spPr>
        <p:txBody>
          <a:bodyPr rIns="108000"/>
          <a:lstStyle>
            <a:lvl1pPr marL="0" indent="0" algn="r">
              <a:buNone/>
              <a:defRPr sz="14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Speaker</a:t>
            </a:r>
            <a:br>
              <a:rPr lang="en-US" dirty="0"/>
            </a:br>
            <a:r>
              <a:rPr lang="en-US" dirty="0"/>
              <a:t>Job Description</a:t>
            </a:r>
            <a:br>
              <a:rPr lang="en-US" dirty="0"/>
            </a:br>
            <a:r>
              <a:rPr lang="en-US" dirty="0"/>
              <a:t>Institute</a:t>
            </a:r>
          </a:p>
        </p:txBody>
      </p:sp>
      <p:pic>
        <p:nvPicPr>
          <p:cNvPr id="18" name="Grafik 1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9665" y="239817"/>
            <a:ext cx="1308999" cy="741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928299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x Text (Box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358776" y="1671649"/>
            <a:ext cx="1584325" cy="3132125"/>
          </a:xfrm>
        </p:spPr>
        <p:txBody>
          <a:bodyPr t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4"/>
          </p:nvPr>
        </p:nvSpPr>
        <p:spPr bwMode="gray">
          <a:xfrm>
            <a:off x="2124076" y="1671649"/>
            <a:ext cx="1585913" cy="3132125"/>
          </a:xfrm>
        </p:spPr>
        <p:txBody>
          <a:bodyPr tIns="0"/>
          <a:lstStyle>
            <a:lvl2pPr>
              <a:buClr>
                <a:schemeClr val="accent2"/>
              </a:buClr>
              <a:defRPr/>
            </a:lvl2pPr>
            <a:lvl3pPr>
              <a:buClr>
                <a:schemeClr val="accent2"/>
              </a:buClr>
              <a:defRPr/>
            </a:lvl3pPr>
            <a:lvl4pPr>
              <a:buClr>
                <a:schemeClr val="accent2"/>
              </a:buClr>
              <a:defRPr/>
            </a:lvl4pPr>
            <a:lvl5pPr>
              <a:buClr>
                <a:schemeClr val="accent2"/>
              </a:buClr>
              <a:defRPr/>
            </a:lvl5pPr>
            <a:lvl6pPr>
              <a:buClr>
                <a:schemeClr val="accent2"/>
              </a:buClr>
              <a:defRPr/>
            </a:lvl6pPr>
            <a:lvl7pPr>
              <a:buClr>
                <a:schemeClr val="accent2"/>
              </a:buClr>
              <a:defRPr/>
            </a:lvl7pPr>
            <a:lvl8pPr>
              <a:defRPr>
                <a:solidFill>
                  <a:schemeClr val="accent2"/>
                </a:solidFill>
              </a:defRPr>
            </a:lvl8pPr>
            <a:lvl9pPr>
              <a:defRPr>
                <a:solidFill>
                  <a:schemeClr val="accent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5"/>
          </p:nvPr>
        </p:nvSpPr>
        <p:spPr bwMode="gray">
          <a:xfrm>
            <a:off x="3886985" y="1671649"/>
            <a:ext cx="1585913" cy="3132125"/>
          </a:xfrm>
        </p:spPr>
        <p:txBody>
          <a:bodyPr tIns="0"/>
          <a:lstStyle>
            <a:lvl2pPr>
              <a:buClr>
                <a:schemeClr val="accent3"/>
              </a:buClr>
              <a:defRPr/>
            </a:lvl2pPr>
            <a:lvl3pPr>
              <a:buClr>
                <a:schemeClr val="accent3"/>
              </a:buClr>
              <a:defRPr/>
            </a:lvl3pPr>
            <a:lvl4pPr>
              <a:buClr>
                <a:schemeClr val="accent3"/>
              </a:buClr>
              <a:defRPr/>
            </a:lvl4pPr>
            <a:lvl5pPr>
              <a:buClr>
                <a:schemeClr val="accent3"/>
              </a:buClr>
              <a:defRPr/>
            </a:lvl5pPr>
            <a:lvl6pPr>
              <a:buClr>
                <a:schemeClr val="accent3"/>
              </a:buClr>
              <a:defRPr/>
            </a:lvl6pPr>
            <a:lvl7pPr>
              <a:buClr>
                <a:schemeClr val="accent3"/>
              </a:buClr>
              <a:defRPr/>
            </a:lvl7pPr>
            <a:lvl8pPr>
              <a:defRPr>
                <a:solidFill>
                  <a:schemeClr val="accent3"/>
                </a:solidFill>
              </a:defRPr>
            </a:lvl8pPr>
            <a:lvl9pPr>
              <a:defRPr>
                <a:solidFill>
                  <a:schemeClr val="accent3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6"/>
          </p:nvPr>
        </p:nvSpPr>
        <p:spPr bwMode="gray">
          <a:xfrm>
            <a:off x="5649913" y="1671649"/>
            <a:ext cx="1585913" cy="3132125"/>
          </a:xfrm>
        </p:spPr>
        <p:txBody>
          <a:bodyPr tIns="0"/>
          <a:lstStyle>
            <a:lvl2pPr>
              <a:buClr>
                <a:schemeClr val="accent4"/>
              </a:buClr>
              <a:defRPr/>
            </a:lvl2pPr>
            <a:lvl3pPr>
              <a:buClr>
                <a:schemeClr val="accent4"/>
              </a:buClr>
              <a:defRPr/>
            </a:lvl3pPr>
            <a:lvl4pPr>
              <a:buClr>
                <a:schemeClr val="accent4"/>
              </a:buClr>
              <a:defRPr/>
            </a:lvl4pPr>
            <a:lvl5pPr>
              <a:buClr>
                <a:schemeClr val="accent4"/>
              </a:buClr>
              <a:defRPr/>
            </a:lvl5pPr>
            <a:lvl6pPr>
              <a:buClr>
                <a:schemeClr val="accent4"/>
              </a:buClr>
              <a:defRPr/>
            </a:lvl6pPr>
            <a:lvl7pPr>
              <a:buClr>
                <a:schemeClr val="accent4"/>
              </a:buClr>
              <a:defRPr/>
            </a:lvl7pPr>
            <a:lvl8pPr>
              <a:defRPr>
                <a:solidFill>
                  <a:schemeClr val="accent4"/>
                </a:solidFill>
              </a:defRPr>
            </a:lvl8pPr>
            <a:lvl9pPr>
              <a:defRPr>
                <a:solidFill>
                  <a:schemeClr val="accent4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358776" y="1239838"/>
            <a:ext cx="1584325" cy="287797"/>
          </a:xfrm>
          <a:solidFill>
            <a:schemeClr val="accent1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2pPr>
            <a:lvl3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3pPr>
            <a:lvl4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4pPr>
            <a:lvl5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5pPr>
            <a:lvl6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6pPr>
            <a:lvl7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7pPr>
            <a:lvl8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8pPr>
            <a:lvl9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Topic 1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2124076" y="1239838"/>
            <a:ext cx="1584325" cy="287797"/>
          </a:xfrm>
          <a:solidFill>
            <a:schemeClr val="accent2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2pPr>
            <a:lvl3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3pPr>
            <a:lvl4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4pPr>
            <a:lvl5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5pPr>
            <a:lvl6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6pPr>
            <a:lvl7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7pPr>
            <a:lvl8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8pPr>
            <a:lvl9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Topic 2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3888573" y="1239838"/>
            <a:ext cx="1584325" cy="287797"/>
          </a:xfrm>
          <a:solidFill>
            <a:schemeClr val="accent3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2pPr>
            <a:lvl3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3pPr>
            <a:lvl4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4pPr>
            <a:lvl5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5pPr>
            <a:lvl6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6pPr>
            <a:lvl7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7pPr>
            <a:lvl8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8pPr>
            <a:lvl9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Topic 3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5644193" y="1239838"/>
            <a:ext cx="1584325" cy="287797"/>
          </a:xfrm>
          <a:solidFill>
            <a:schemeClr val="accent4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2pPr>
            <a:lvl3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3pPr>
            <a:lvl4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4pPr>
            <a:lvl5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5pPr>
            <a:lvl6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6pPr>
            <a:lvl7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7pPr>
            <a:lvl8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8pPr>
            <a:lvl9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Topic 4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r>
              <a:rPr lang="en-US"/>
              <a:t>Kim-Pascal Borchart BPT @ HPI Summer 2021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GB"/>
              <a:t>Discovering a Global Data Model from Event Logs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‹#›</a:t>
            </a:fld>
            <a:endParaRPr lang="en-US" b="1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dirty="0"/>
              <a:t>Write </a:t>
            </a:r>
            <a:r>
              <a:rPr lang="de-DE" dirty="0" err="1"/>
              <a:t>your</a:t>
            </a:r>
            <a:r>
              <a:rPr lang="de-DE" dirty="0"/>
              <a:t> title</a:t>
            </a:r>
            <a:br>
              <a:rPr lang="de-DE" dirty="0"/>
            </a:br>
            <a:r>
              <a:rPr lang="de-DE" dirty="0"/>
              <a:t>- </a:t>
            </a:r>
            <a:r>
              <a:rPr lang="de-DE" dirty="0" err="1"/>
              <a:t>maximum</a:t>
            </a:r>
            <a:r>
              <a:rPr lang="de-DE" dirty="0"/>
              <a:t> 2 </a:t>
            </a:r>
            <a:r>
              <a:rPr lang="de-DE" dirty="0" err="1"/>
              <a:t>lines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84359825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icture 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2124075" y="1239837"/>
            <a:ext cx="5111751" cy="356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8" y="1239838"/>
            <a:ext cx="1763712" cy="3563937"/>
          </a:xfr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de-DE" dirty="0"/>
              <a:t>Insert </a:t>
            </a:r>
            <a:r>
              <a:rPr lang="de-DE" dirty="0" err="1"/>
              <a:t>picture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clicking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icon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/>
              <a:t>Kim-Pascal Borchart BPT @ HPI Summer 2021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GB"/>
              <a:t>Discovering a Global Data Model from Event Logs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‹#›</a:t>
            </a:fld>
            <a:endParaRPr lang="en-US" b="1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dirty="0"/>
              <a:t>Write </a:t>
            </a:r>
            <a:r>
              <a:rPr lang="de-DE" dirty="0" err="1"/>
              <a:t>your</a:t>
            </a:r>
            <a:r>
              <a:rPr lang="de-DE" dirty="0"/>
              <a:t> title</a:t>
            </a:r>
            <a:br>
              <a:rPr lang="de-DE" dirty="0"/>
            </a:br>
            <a:r>
              <a:rPr lang="de-DE" dirty="0"/>
              <a:t>- </a:t>
            </a:r>
            <a:r>
              <a:rPr lang="de-DE" dirty="0" err="1"/>
              <a:t>maximum</a:t>
            </a:r>
            <a:r>
              <a:rPr lang="de-DE" dirty="0"/>
              <a:t> 2 </a:t>
            </a:r>
            <a:r>
              <a:rPr lang="de-DE" dirty="0" err="1"/>
              <a:t>lines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51671967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icture 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3887790" y="1239837"/>
            <a:ext cx="3348037" cy="356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9" y="1239838"/>
            <a:ext cx="3529012" cy="3563937"/>
          </a:xfr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de-DE" dirty="0"/>
              <a:t>Insert </a:t>
            </a:r>
            <a:r>
              <a:rPr lang="de-DE" dirty="0" err="1"/>
              <a:t>picture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clicking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icon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/>
              <a:t>Kim-Pascal Borchart BPT @ HPI Summer 2021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GB"/>
              <a:t>Discovering a Global Data Model from Event Logs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‹#›</a:t>
            </a:fld>
            <a:endParaRPr lang="en-US" b="1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dirty="0"/>
              <a:t>Write </a:t>
            </a:r>
            <a:r>
              <a:rPr lang="de-DE" dirty="0" err="1"/>
              <a:t>your</a:t>
            </a:r>
            <a:r>
              <a:rPr lang="de-DE" dirty="0"/>
              <a:t> title</a:t>
            </a:r>
            <a:br>
              <a:rPr lang="de-DE" dirty="0"/>
            </a:br>
            <a:r>
              <a:rPr lang="de-DE" dirty="0"/>
              <a:t>- </a:t>
            </a:r>
            <a:r>
              <a:rPr lang="de-DE" dirty="0" err="1"/>
              <a:t>maximum</a:t>
            </a:r>
            <a:r>
              <a:rPr lang="de-DE" dirty="0"/>
              <a:t> 2 </a:t>
            </a:r>
            <a:r>
              <a:rPr lang="de-DE" dirty="0" err="1"/>
              <a:t>lines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23356174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icture 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5651502" y="1239837"/>
            <a:ext cx="1584325" cy="356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7" y="1239838"/>
            <a:ext cx="5292725" cy="3563937"/>
          </a:xfr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de-DE" dirty="0"/>
              <a:t>Insert </a:t>
            </a:r>
            <a:r>
              <a:rPr lang="de-DE" dirty="0" err="1"/>
              <a:t>picture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clicking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icon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/>
              <a:t>Kim-Pascal Borchart BPT @ HPI Summer 2021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GB"/>
              <a:t>Discovering a Global Data Model from Event Logs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‹#›</a:t>
            </a:fld>
            <a:endParaRPr lang="en-US" b="1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dirty="0"/>
              <a:t>Write </a:t>
            </a:r>
            <a:r>
              <a:rPr lang="de-DE" dirty="0" err="1"/>
              <a:t>your</a:t>
            </a:r>
            <a:r>
              <a:rPr lang="de-DE" dirty="0"/>
              <a:t> title</a:t>
            </a:r>
            <a:br>
              <a:rPr lang="de-DE" dirty="0"/>
            </a:br>
            <a:r>
              <a:rPr lang="de-DE" dirty="0"/>
              <a:t>- </a:t>
            </a:r>
            <a:r>
              <a:rPr lang="de-DE" dirty="0" err="1"/>
              <a:t>maximum</a:t>
            </a:r>
            <a:r>
              <a:rPr lang="de-DE" dirty="0"/>
              <a:t> 2 </a:t>
            </a:r>
            <a:r>
              <a:rPr lang="de-DE" dirty="0" err="1"/>
              <a:t>lines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19816392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XL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6" y="1239838"/>
            <a:ext cx="7237412" cy="3563937"/>
          </a:xfr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de-DE" dirty="0"/>
              <a:t>Insert </a:t>
            </a:r>
            <a:r>
              <a:rPr lang="de-DE" dirty="0" err="1"/>
              <a:t>picture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clicking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icon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/>
              <a:t>Kim-Pascal Borchart BPT @ HPI Summer 2021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GB"/>
              <a:t>Discovering a Global Data Model from Event Logs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‹#›</a:t>
            </a:fld>
            <a:endParaRPr lang="en-US" b="1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dirty="0"/>
              <a:t>Write </a:t>
            </a:r>
            <a:r>
              <a:rPr lang="de-DE" dirty="0" err="1"/>
              <a:t>your</a:t>
            </a:r>
            <a:r>
              <a:rPr lang="de-DE" dirty="0"/>
              <a:t> title</a:t>
            </a:r>
            <a:br>
              <a:rPr lang="de-DE" dirty="0"/>
            </a:br>
            <a:r>
              <a:rPr lang="de-DE" dirty="0"/>
              <a:t>- </a:t>
            </a:r>
            <a:r>
              <a:rPr lang="de-DE" dirty="0" err="1"/>
              <a:t>maximum</a:t>
            </a:r>
            <a:r>
              <a:rPr lang="de-DE" dirty="0"/>
              <a:t> 2 </a:t>
            </a:r>
            <a:r>
              <a:rPr lang="de-DE" dirty="0" err="1"/>
              <a:t>lines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25316029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 userDrawn="1"/>
        </p:nvSpPr>
        <p:spPr bwMode="gray">
          <a:xfrm>
            <a:off x="179389" y="2932113"/>
            <a:ext cx="8601075" cy="20526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4" y="1"/>
            <a:ext cx="7309295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2932113"/>
            <a:ext cx="8421685" cy="1871663"/>
          </a:xfrm>
          <a:solidFill>
            <a:srgbClr val="DD640C"/>
          </a:solidFill>
        </p:spPr>
        <p:txBody>
          <a:bodyPr lIns="108000" tIns="252000" rIns="108000" bIns="252000" anchor="ctr" anchorCtr="0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 err="1"/>
              <a:t>Presentationtitle</a:t>
            </a:r>
            <a:br>
              <a:rPr lang="en-US" dirty="0"/>
            </a:br>
            <a:r>
              <a:rPr lang="en-US" dirty="0"/>
              <a:t>up to maximum 2 lines</a:t>
            </a:r>
          </a:p>
        </p:txBody>
      </p:sp>
      <p:sp>
        <p:nvSpPr>
          <p:cNvPr id="11" name="Rectangle 10"/>
          <p:cNvSpPr/>
          <p:nvPr userDrawn="1"/>
        </p:nvSpPr>
        <p:spPr bwMode="gray">
          <a:xfrm>
            <a:off x="358776" y="2751932"/>
            <a:ext cx="8605836" cy="18018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 userDrawn="1"/>
        </p:nvSpPr>
        <p:spPr bwMode="gray">
          <a:xfrm>
            <a:off x="8780464" y="2934376"/>
            <a:ext cx="184149" cy="1869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182617"/>
      </p:ext>
    </p:extLst>
  </p:cSld>
  <p:clrMapOvr>
    <a:masterClrMapping/>
  </p:clrMapOvr>
  <p:transition spd="slow">
    <p:wipe dir="d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_ Small Text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 userDrawn="1"/>
        </p:nvSpPr>
        <p:spPr bwMode="gray">
          <a:xfrm>
            <a:off x="7128284" y="203047"/>
            <a:ext cx="2015716" cy="11805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5" y="1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179389" y="3604262"/>
            <a:ext cx="8601075" cy="138048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58775" y="1058863"/>
            <a:ext cx="8605838" cy="3740150"/>
          </a:xfr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de-DE" dirty="0"/>
              <a:t>Insert </a:t>
            </a:r>
            <a:r>
              <a:rPr lang="de-DE" dirty="0" err="1"/>
              <a:t>picture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clicking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icon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15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389" y="3604260"/>
            <a:ext cx="8601073" cy="1380489"/>
          </a:xfrm>
          <a:solidFill>
            <a:schemeClr val="accent1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0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3604261"/>
            <a:ext cx="8421689" cy="1199516"/>
          </a:xfrm>
          <a:noFill/>
        </p:spPr>
        <p:txBody>
          <a:bodyPr lIns="108000"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 err="1"/>
              <a:t>Presentationtitle</a:t>
            </a:r>
            <a:br>
              <a:rPr lang="en-US" dirty="0"/>
            </a:br>
            <a:r>
              <a:rPr lang="en-US" dirty="0"/>
              <a:t>up to maximum</a:t>
            </a:r>
            <a:br>
              <a:rPr lang="en-US" dirty="0"/>
            </a:br>
            <a:r>
              <a:rPr lang="en-US" dirty="0"/>
              <a:t>2 lines</a:t>
            </a:r>
          </a:p>
        </p:txBody>
      </p:sp>
      <p:pic>
        <p:nvPicPr>
          <p:cNvPr id="29" name="Grafik 2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9665" y="239817"/>
            <a:ext cx="1308999" cy="741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300643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hteck 14"/>
          <p:cNvSpPr/>
          <p:nvPr userDrawn="1"/>
        </p:nvSpPr>
        <p:spPr bwMode="gray">
          <a:xfrm>
            <a:off x="7128284" y="203047"/>
            <a:ext cx="2015716" cy="11805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5" y="1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179388" y="2932113"/>
            <a:ext cx="8601075" cy="205263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58775" y="1058862"/>
            <a:ext cx="8605838" cy="3744913"/>
          </a:xfr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de-DE" dirty="0"/>
              <a:t>Insert </a:t>
            </a:r>
            <a:r>
              <a:rPr lang="de-DE" dirty="0" err="1"/>
              <a:t>picture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clicking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icon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16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389" y="2926794"/>
            <a:ext cx="8601073" cy="2057956"/>
          </a:xfrm>
          <a:solidFill>
            <a:schemeClr val="accent2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0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2932114"/>
            <a:ext cx="8421689" cy="1026317"/>
          </a:xfrm>
          <a:noFill/>
        </p:spPr>
        <p:txBody>
          <a:bodyPr lIns="108000"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 err="1"/>
              <a:t>Presentationtitle</a:t>
            </a:r>
            <a:br>
              <a:rPr lang="en-US" dirty="0"/>
            </a:br>
            <a:r>
              <a:rPr lang="en-US" dirty="0"/>
              <a:t>up to maximum 2 lines</a:t>
            </a:r>
          </a:p>
        </p:txBody>
      </p:sp>
      <p:sp>
        <p:nvSpPr>
          <p:cNvPr id="1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58775" y="3958431"/>
            <a:ext cx="8421687" cy="840025"/>
          </a:xfrm>
        </p:spPr>
        <p:txBody>
          <a:bodyPr rIns="108000"/>
          <a:lstStyle>
            <a:lvl1pPr marL="0" indent="0" algn="r">
              <a:buNone/>
              <a:defRPr sz="14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Speaker</a:t>
            </a:r>
            <a:br>
              <a:rPr lang="en-US" dirty="0"/>
            </a:br>
            <a:r>
              <a:rPr lang="en-US" dirty="0"/>
              <a:t>Job Description</a:t>
            </a:r>
            <a:br>
              <a:rPr lang="en-US" dirty="0"/>
            </a:br>
            <a:r>
              <a:rPr lang="en-US" dirty="0"/>
              <a:t>Institute</a:t>
            </a:r>
          </a:p>
        </p:txBody>
      </p:sp>
      <p:pic>
        <p:nvPicPr>
          <p:cNvPr id="32" name="Grafik 3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9665" y="239817"/>
            <a:ext cx="1308999" cy="741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68745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Orange _ Small Text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 userDrawn="1"/>
        </p:nvSpPr>
        <p:spPr bwMode="gray">
          <a:xfrm>
            <a:off x="7128284" y="203047"/>
            <a:ext cx="2015716" cy="11805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5" y="1"/>
            <a:ext cx="7380820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179388" y="3604262"/>
            <a:ext cx="8601075" cy="13804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58775" y="1058863"/>
            <a:ext cx="8605838" cy="3744914"/>
          </a:xfr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de-DE" dirty="0"/>
              <a:t>Insert </a:t>
            </a:r>
            <a:r>
              <a:rPr lang="de-DE" dirty="0" err="1"/>
              <a:t>picture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clicking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icon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15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389" y="3604260"/>
            <a:ext cx="8601073" cy="1380489"/>
          </a:xfrm>
          <a:solidFill>
            <a:schemeClr val="accent2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0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3604261"/>
            <a:ext cx="8421689" cy="1199516"/>
          </a:xfrm>
          <a:noFill/>
        </p:spPr>
        <p:txBody>
          <a:bodyPr lIns="108000"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 err="1"/>
              <a:t>Presentationtitle</a:t>
            </a:r>
            <a:br>
              <a:rPr lang="en-US" dirty="0"/>
            </a:br>
            <a:r>
              <a:rPr lang="en-US" dirty="0"/>
              <a:t>up to maximum</a:t>
            </a:r>
            <a:br>
              <a:rPr lang="en-US" dirty="0"/>
            </a:br>
            <a:r>
              <a:rPr lang="en-US" dirty="0"/>
              <a:t>2 lines</a:t>
            </a:r>
          </a:p>
        </p:txBody>
      </p:sp>
      <p:pic>
        <p:nvPicPr>
          <p:cNvPr id="28" name="Grafik 2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9665" y="239817"/>
            <a:ext cx="1308999" cy="741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457300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358775" y="1239838"/>
            <a:ext cx="6877050" cy="3563938"/>
          </a:xfrm>
          <a:noFill/>
        </p:spPr>
        <p:txBody>
          <a:bodyPr lIns="0" tIns="72000" rIns="0" bIns="0"/>
          <a:lstStyle>
            <a:lvl1pPr marL="358775" indent="-358775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>
                <a:solidFill>
                  <a:schemeClr val="tx1"/>
                </a:solidFill>
              </a:defRPr>
            </a:lvl1pPr>
            <a:lvl2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2pPr>
            <a:lvl3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3pPr>
            <a:lvl4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4pPr>
            <a:lvl5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5pPr>
            <a:lvl6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6pPr>
            <a:lvl7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7pPr>
            <a:lvl8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 cap="none" baseline="0">
                <a:solidFill>
                  <a:schemeClr val="tx1"/>
                </a:solidFill>
              </a:defRPr>
            </a:lvl8pPr>
            <a:lvl9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 cap="none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dirty="0"/>
              <a:t>Write </a:t>
            </a:r>
            <a:r>
              <a:rPr lang="de-DE" dirty="0" err="1"/>
              <a:t>your</a:t>
            </a:r>
            <a:r>
              <a:rPr lang="de-DE" dirty="0"/>
              <a:t> title</a:t>
            </a:r>
            <a:br>
              <a:rPr lang="de-DE" dirty="0"/>
            </a:br>
            <a:r>
              <a:rPr lang="de-DE" dirty="0"/>
              <a:t>- </a:t>
            </a:r>
            <a:r>
              <a:rPr lang="de-DE" dirty="0" err="1"/>
              <a:t>maximum</a:t>
            </a:r>
            <a:r>
              <a:rPr lang="de-DE" dirty="0"/>
              <a:t> 2 </a:t>
            </a:r>
            <a:r>
              <a:rPr lang="de-DE" dirty="0" err="1"/>
              <a:t>lines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/>
              <a:t>Kim-Pascal Borchart BPT @ HPI Summer 2021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/>
              <a:t>Discovering a Global Data Model from Event Logs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‹#›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296948856"/>
      </p:ext>
    </p:extLst>
  </p:cSld>
  <p:clrMapOvr>
    <a:masterClrMapping/>
  </p:clrMapOvr>
  <p:transition spd="slow">
    <p:wipe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 bwMode="gray"/>
        <p:txBody>
          <a:bodyPr/>
          <a:lstStyle>
            <a:lvl5pPr>
              <a:buAutoNum type="arabicPeriod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dirty="0"/>
              <a:t>Write </a:t>
            </a:r>
            <a:r>
              <a:rPr lang="de-DE" dirty="0" err="1"/>
              <a:t>your</a:t>
            </a:r>
            <a:r>
              <a:rPr lang="de-DE" dirty="0"/>
              <a:t> title</a:t>
            </a:r>
            <a:br>
              <a:rPr lang="de-DE" dirty="0"/>
            </a:br>
            <a:r>
              <a:rPr lang="de-DE" dirty="0"/>
              <a:t>- </a:t>
            </a:r>
            <a:r>
              <a:rPr lang="de-DE" dirty="0" err="1"/>
              <a:t>maximum</a:t>
            </a:r>
            <a:r>
              <a:rPr lang="de-DE" dirty="0"/>
              <a:t> 2 </a:t>
            </a:r>
            <a:r>
              <a:rPr lang="de-DE" dirty="0" err="1"/>
              <a:t>lines</a:t>
            </a:r>
            <a:endParaRPr lang="de-DE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Kim-Pascal Borchart BPT @ HPI Summer 2021</a:t>
            </a:r>
            <a:endParaRPr lang="en-US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Discovering a Global Data Model from Event Logs</a:t>
            </a:r>
            <a:endParaRPr lang="en-US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‹#›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46275408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Bullet 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/>
        <p:txBody>
          <a:bodyPr/>
          <a:lstStyle>
            <a:lvl1pPr marL="268288" indent="-268288"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baseline="0"/>
            </a:lvl1pPr>
            <a:lvl2pPr marL="536575" indent="-268288">
              <a:buSzPct val="80000"/>
              <a:buFont typeface="Arial" panose="020B0604020202020204" pitchFamily="34" charset="0"/>
              <a:buChar char="□"/>
              <a:defRPr/>
            </a:lvl2pPr>
            <a:lvl3pPr marL="806450" indent="-269875">
              <a:buFont typeface="Arial" panose="020B0604020202020204" pitchFamily="34" charset="0"/>
              <a:buChar char="–"/>
              <a:defRPr/>
            </a:lvl3pPr>
            <a:lvl4pPr marL="270000" indent="-270000">
              <a:buFont typeface="+mj-lt"/>
              <a:buAutoNum type="arabicPeriod"/>
              <a:defRPr/>
            </a:lvl4pPr>
            <a:lvl5pPr marL="540000" indent="-270000">
              <a:buFont typeface="+mj-lt"/>
              <a:buAutoNum type="alphaLcParenR"/>
              <a:defRPr/>
            </a:lvl5pPr>
            <a:lvl6pPr marL="0" indent="0">
              <a:spcBef>
                <a:spcPts val="400"/>
              </a:spcBef>
              <a:spcAft>
                <a:spcPts val="400"/>
              </a:spcAft>
              <a:buNone/>
              <a:defRPr sz="1600" cap="all" baseline="0">
                <a:solidFill>
                  <a:schemeClr val="accent1"/>
                </a:solidFill>
              </a:defRPr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Kim-Pascal Borchart BPT @ HPI Summer 2021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Discovering a Global Data Model from Event Logs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‹#›</a:t>
            </a:fld>
            <a:endParaRPr lang="en-US" b="1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dirty="0"/>
              <a:t>Write </a:t>
            </a:r>
            <a:r>
              <a:rPr lang="de-DE" dirty="0" err="1"/>
              <a:t>your</a:t>
            </a:r>
            <a:r>
              <a:rPr lang="de-DE" dirty="0"/>
              <a:t> title</a:t>
            </a:r>
            <a:br>
              <a:rPr lang="de-DE" dirty="0"/>
            </a:br>
            <a:r>
              <a:rPr lang="de-DE" dirty="0"/>
              <a:t>- </a:t>
            </a:r>
            <a:r>
              <a:rPr lang="de-DE" dirty="0" err="1"/>
              <a:t>maximum</a:t>
            </a:r>
            <a:r>
              <a:rPr lang="de-DE" dirty="0"/>
              <a:t> 2 </a:t>
            </a:r>
            <a:r>
              <a:rPr lang="de-DE" dirty="0" err="1"/>
              <a:t>lines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81075343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x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358775" y="1239837"/>
            <a:ext cx="3349625" cy="356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4"/>
          </p:nvPr>
        </p:nvSpPr>
        <p:spPr bwMode="gray">
          <a:xfrm>
            <a:off x="3886201" y="1239837"/>
            <a:ext cx="3349625" cy="356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/>
              <a:t>Kim-Pascal Borchart BPT @ HPI Summer 2021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GB"/>
              <a:t>Discovering a Global Data Model from Event Logs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en-US" dirty="0"/>
              <a:t>Chart </a:t>
            </a:r>
            <a:fld id="{91D913BA-B0D8-4B51-9328-DFAA0B370309}" type="slidenum">
              <a:rPr lang="en-US" b="1" smtClean="0"/>
              <a:pPr/>
              <a:t>‹#›</a:t>
            </a:fld>
            <a:endParaRPr lang="en-US" b="1" dirty="0"/>
          </a:p>
        </p:txBody>
      </p:sp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dirty="0"/>
              <a:t>Write </a:t>
            </a:r>
            <a:r>
              <a:rPr lang="de-DE" dirty="0" err="1"/>
              <a:t>your</a:t>
            </a:r>
            <a:r>
              <a:rPr lang="de-DE" dirty="0"/>
              <a:t> title</a:t>
            </a:r>
            <a:br>
              <a:rPr lang="de-DE" dirty="0"/>
            </a:br>
            <a:r>
              <a:rPr lang="de-DE" dirty="0"/>
              <a:t>- </a:t>
            </a:r>
            <a:r>
              <a:rPr lang="de-DE" dirty="0" err="1"/>
              <a:t>maximum</a:t>
            </a:r>
            <a:r>
              <a:rPr lang="de-DE" dirty="0"/>
              <a:t> 2 </a:t>
            </a:r>
            <a:r>
              <a:rPr lang="de-DE" dirty="0" err="1"/>
              <a:t>lines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66185237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x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358776" y="1239837"/>
            <a:ext cx="1584325" cy="356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4"/>
          </p:nvPr>
        </p:nvSpPr>
        <p:spPr bwMode="gray">
          <a:xfrm>
            <a:off x="2124076" y="1239837"/>
            <a:ext cx="1585913" cy="356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5"/>
          </p:nvPr>
        </p:nvSpPr>
        <p:spPr bwMode="gray">
          <a:xfrm>
            <a:off x="3886985" y="1239837"/>
            <a:ext cx="1585913" cy="356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6"/>
          </p:nvPr>
        </p:nvSpPr>
        <p:spPr bwMode="gray">
          <a:xfrm>
            <a:off x="5649913" y="1239837"/>
            <a:ext cx="1585913" cy="356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r>
              <a:rPr lang="en-US"/>
              <a:t>Kim-Pascal Borchart BPT @ HPI Summer 2021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GB"/>
              <a:t>Discovering a Global Data Model from Event Logs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‹#›</a:t>
            </a:fld>
            <a:endParaRPr lang="en-US" b="1" dirty="0"/>
          </a:p>
        </p:txBody>
      </p:sp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dirty="0"/>
              <a:t>Write </a:t>
            </a:r>
            <a:r>
              <a:rPr lang="de-DE" dirty="0" err="1"/>
              <a:t>your</a:t>
            </a:r>
            <a:r>
              <a:rPr lang="de-DE" dirty="0"/>
              <a:t> title</a:t>
            </a:r>
            <a:br>
              <a:rPr lang="de-DE" dirty="0"/>
            </a:br>
            <a:r>
              <a:rPr lang="de-DE" dirty="0"/>
              <a:t>- </a:t>
            </a:r>
            <a:r>
              <a:rPr lang="de-DE" dirty="0" err="1"/>
              <a:t>maximum</a:t>
            </a:r>
            <a:r>
              <a:rPr lang="de-DE" dirty="0"/>
              <a:t> 2 </a:t>
            </a:r>
            <a:r>
              <a:rPr lang="de-DE" dirty="0" err="1"/>
              <a:t>lines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5366817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050"/>
          <p:cNvSpPr/>
          <p:nvPr/>
        </p:nvSpPr>
        <p:spPr bwMode="gray">
          <a:xfrm>
            <a:off x="177170" y="1"/>
            <a:ext cx="7238834" cy="10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358776" y="108001"/>
            <a:ext cx="6877051" cy="927588"/>
          </a:xfrm>
          <a:prstGeom prst="rect">
            <a:avLst/>
          </a:prstGeom>
        </p:spPr>
        <p:txBody>
          <a:bodyPr vert="horz" lIns="0" tIns="0" rIns="0" bIns="180000" rtlCol="0" anchor="b" anchorCtr="0">
            <a:noAutofit/>
          </a:bodyPr>
          <a:lstStyle/>
          <a:p>
            <a:r>
              <a:rPr lang="de-DE" dirty="0"/>
              <a:t>Write </a:t>
            </a:r>
            <a:r>
              <a:rPr lang="de-DE" dirty="0" err="1"/>
              <a:t>your</a:t>
            </a:r>
            <a:r>
              <a:rPr lang="de-DE" dirty="0"/>
              <a:t> title</a:t>
            </a:r>
            <a:br>
              <a:rPr lang="de-DE" dirty="0"/>
            </a:br>
            <a:r>
              <a:rPr lang="de-DE" dirty="0"/>
              <a:t>- </a:t>
            </a:r>
            <a:r>
              <a:rPr lang="de-DE" dirty="0" err="1"/>
              <a:t>maximum</a:t>
            </a:r>
            <a:r>
              <a:rPr lang="de-DE" dirty="0"/>
              <a:t> 2 </a:t>
            </a:r>
            <a:r>
              <a:rPr lang="de-DE" dirty="0" err="1"/>
              <a:t>lines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358776" y="1239837"/>
            <a:ext cx="6877051" cy="3563938"/>
          </a:xfrm>
          <a:prstGeom prst="rect">
            <a:avLst/>
          </a:prstGeom>
        </p:spPr>
        <p:txBody>
          <a:bodyPr vert="horz" lIns="0" tIns="72000" rIns="0" bIns="0" rtlCol="0" anchor="t" anchorCtr="0">
            <a:noAutofit/>
          </a:bodyPr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gray">
          <a:xfrm>
            <a:off x="7416801" y="4155928"/>
            <a:ext cx="1547813" cy="467268"/>
          </a:xfrm>
          <a:prstGeom prst="rect">
            <a:avLst/>
          </a:prstGeom>
        </p:spPr>
        <p:txBody>
          <a:bodyPr vert="horz" lIns="108000" tIns="0" rIns="0" bIns="0" rtlCol="0" anchor="t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r>
              <a:rPr lang="en-US"/>
              <a:t>Kim-Pascal Borchart BPT @ HPI Summer 2021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7416801" y="3562453"/>
            <a:ext cx="1547813" cy="521465"/>
          </a:xfrm>
          <a:prstGeom prst="rect">
            <a:avLst/>
          </a:prstGeom>
        </p:spPr>
        <p:txBody>
          <a:bodyPr vert="horz" lIns="108000" tIns="0" rIns="0" bIns="0" rtlCol="0" anchor="b"/>
          <a:lstStyle>
            <a:lvl1pPr algn="l">
              <a:defRPr sz="1050" b="1">
                <a:solidFill>
                  <a:schemeClr val="tx1"/>
                </a:solidFill>
              </a:defRPr>
            </a:lvl1pPr>
          </a:lstStyle>
          <a:p>
            <a:r>
              <a:rPr lang="en-GB"/>
              <a:t>Discovering a Global Data Model from Event Logs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7416801" y="4623195"/>
            <a:ext cx="1547813" cy="180580"/>
          </a:xfrm>
          <a:prstGeom prst="rect">
            <a:avLst/>
          </a:prstGeom>
        </p:spPr>
        <p:txBody>
          <a:bodyPr vert="horz" lIns="108000" tIns="0" rIns="0" bIns="0" rtlCol="0" anchor="b"/>
          <a:lstStyle>
            <a:lvl1pPr algn="l">
              <a:defRPr sz="105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Chart </a:t>
            </a:r>
            <a:fld id="{91D913BA-B0D8-4B51-9328-DFAA0B370309}" type="slidenum">
              <a:rPr lang="en-US" b="1" smtClean="0"/>
              <a:pPr/>
              <a:t>‹#›</a:t>
            </a:fld>
            <a:endParaRPr lang="en-US" b="1" dirty="0"/>
          </a:p>
        </p:txBody>
      </p:sp>
      <p:grpSp>
        <p:nvGrpSpPr>
          <p:cNvPr id="23" name="Group 22"/>
          <p:cNvGrpSpPr/>
          <p:nvPr/>
        </p:nvGrpSpPr>
        <p:grpSpPr bwMode="gray">
          <a:xfrm>
            <a:off x="-101695" y="1055849"/>
            <a:ext cx="99454" cy="3924294"/>
            <a:chOff x="-101696" y="1055849"/>
            <a:chExt cx="99454" cy="3924294"/>
          </a:xfrm>
        </p:grpSpPr>
        <p:cxnSp>
          <p:nvCxnSpPr>
            <p:cNvPr id="22" name="Straight Connector 21"/>
            <p:cNvCxnSpPr/>
            <p:nvPr userDrawn="1"/>
          </p:nvCxnSpPr>
          <p:spPr bwMode="gray">
            <a:xfrm>
              <a:off x="-101696" y="105584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 bwMode="gray">
            <a:xfrm>
              <a:off x="-101696" y="1236027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 bwMode="gray">
            <a:xfrm>
              <a:off x="-101696" y="29283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 bwMode="gray">
            <a:xfrm>
              <a:off x="-101696" y="310848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 bwMode="gray">
          <a:xfrm>
            <a:off x="9156605" y="1055849"/>
            <a:ext cx="99454" cy="3924294"/>
            <a:chOff x="-101696" y="1055849"/>
            <a:chExt cx="99454" cy="3924294"/>
          </a:xfrm>
        </p:grpSpPr>
        <p:cxnSp>
          <p:nvCxnSpPr>
            <p:cNvPr id="31" name="Straight Connector 30"/>
            <p:cNvCxnSpPr/>
            <p:nvPr userDrawn="1"/>
          </p:nvCxnSpPr>
          <p:spPr bwMode="gray">
            <a:xfrm>
              <a:off x="-101696" y="105584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 bwMode="gray">
            <a:xfrm>
              <a:off x="-101696" y="1236027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 bwMode="gray">
            <a:xfrm>
              <a:off x="-101696" y="29283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 bwMode="gray">
            <a:xfrm>
              <a:off x="-101696" y="310848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/>
          <p:cNvGrpSpPr/>
          <p:nvPr/>
        </p:nvGrpSpPr>
        <p:grpSpPr bwMode="gray">
          <a:xfrm rot="5400000">
            <a:off x="4520765" y="-4456716"/>
            <a:ext cx="99454" cy="8786645"/>
            <a:chOff x="-101696" y="-3806503"/>
            <a:chExt cx="99454" cy="8786646"/>
          </a:xfrm>
        </p:grpSpPr>
        <p:cxnSp>
          <p:nvCxnSpPr>
            <p:cNvPr id="38" name="Straight Connector 37"/>
            <p:cNvCxnSpPr/>
            <p:nvPr userDrawn="1"/>
          </p:nvCxnSpPr>
          <p:spPr bwMode="gray">
            <a:xfrm>
              <a:off x="-101696" y="127143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 bwMode="gray">
            <a:xfrm>
              <a:off x="-101696" y="145160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 bwMode="gray">
            <a:xfrm>
              <a:off x="-101696" y="3033236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 bwMode="gray">
            <a:xfrm>
              <a:off x="-101696" y="3213414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 bwMode="gray">
            <a:xfrm>
              <a:off x="-101696" y="-494980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 userDrawn="1"/>
          </p:nvCxnSpPr>
          <p:spPr bwMode="gray">
            <a:xfrm>
              <a:off x="-101696" y="-3148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 userDrawn="1"/>
          </p:nvCxnSpPr>
          <p:spPr bwMode="gray">
            <a:xfrm>
              <a:off x="-101696" y="-225869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 userDrawn="1"/>
          </p:nvCxnSpPr>
          <p:spPr bwMode="gray">
            <a:xfrm>
              <a:off x="-101696" y="-207851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 userDrawn="1"/>
          </p:nvCxnSpPr>
          <p:spPr bwMode="gray">
            <a:xfrm>
              <a:off x="-101696" y="-38065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/>
          <p:cNvGrpSpPr/>
          <p:nvPr/>
        </p:nvGrpSpPr>
        <p:grpSpPr bwMode="gray">
          <a:xfrm rot="5400000">
            <a:off x="4520765" y="826438"/>
            <a:ext cx="99454" cy="8786645"/>
            <a:chOff x="-101696" y="-3806503"/>
            <a:chExt cx="99454" cy="8786646"/>
          </a:xfrm>
        </p:grpSpPr>
        <p:cxnSp>
          <p:nvCxnSpPr>
            <p:cNvPr id="50" name="Straight Connector 49"/>
            <p:cNvCxnSpPr/>
            <p:nvPr userDrawn="1"/>
          </p:nvCxnSpPr>
          <p:spPr bwMode="gray">
            <a:xfrm>
              <a:off x="-101696" y="127143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 userDrawn="1"/>
          </p:nvCxnSpPr>
          <p:spPr bwMode="gray">
            <a:xfrm>
              <a:off x="-101696" y="145160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 userDrawn="1"/>
          </p:nvCxnSpPr>
          <p:spPr bwMode="gray">
            <a:xfrm>
              <a:off x="-101696" y="3033236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 userDrawn="1"/>
          </p:nvCxnSpPr>
          <p:spPr bwMode="gray">
            <a:xfrm>
              <a:off x="-101696" y="3213414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 userDrawn="1"/>
          </p:nvCxnSpPr>
          <p:spPr bwMode="gray">
            <a:xfrm>
              <a:off x="-101696" y="-494980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 userDrawn="1"/>
          </p:nvCxnSpPr>
          <p:spPr bwMode="gray">
            <a:xfrm>
              <a:off x="-101696" y="-3148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 userDrawn="1"/>
          </p:nvCxnSpPr>
          <p:spPr bwMode="gray">
            <a:xfrm>
              <a:off x="-101696" y="-225869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 userDrawn="1"/>
          </p:nvCxnSpPr>
          <p:spPr bwMode="gray">
            <a:xfrm>
              <a:off x="-101696" y="-207851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 userDrawn="1"/>
          </p:nvCxnSpPr>
          <p:spPr bwMode="gray">
            <a:xfrm>
              <a:off x="-101696" y="-38065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49" name="Rectangle 2048"/>
          <p:cNvSpPr/>
          <p:nvPr/>
        </p:nvSpPr>
        <p:spPr bwMode="gray">
          <a:xfrm>
            <a:off x="7308304" y="2391730"/>
            <a:ext cx="1440160" cy="165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 bwMode="gray">
          <a:xfrm>
            <a:off x="177170" y="1031579"/>
            <a:ext cx="7238834" cy="25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1" name="Group 11"/>
          <p:cNvGrpSpPr>
            <a:grpSpLocks noChangeAspect="1"/>
          </p:cNvGrpSpPr>
          <p:nvPr/>
        </p:nvGrpSpPr>
        <p:grpSpPr bwMode="gray">
          <a:xfrm>
            <a:off x="7632340" y="203047"/>
            <a:ext cx="1368153" cy="781408"/>
            <a:chOff x="2109" y="940"/>
            <a:chExt cx="991" cy="566"/>
          </a:xfrm>
        </p:grpSpPr>
        <p:sp>
          <p:nvSpPr>
            <p:cNvPr id="62" name="AutoShape 10"/>
            <p:cNvSpPr>
              <a:spLocks noChangeAspect="1" noChangeArrowheads="1" noTextEdit="1"/>
            </p:cNvSpPr>
            <p:nvPr/>
          </p:nvSpPr>
          <p:spPr bwMode="gray">
            <a:xfrm>
              <a:off x="2109" y="940"/>
              <a:ext cx="990" cy="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63" name="Picture 12"/>
            <p:cNvPicPr>
              <a:picLocks noChangeAspect="1" noChangeArrowheads="1"/>
            </p:cNvPicPr>
            <p:nvPr/>
          </p:nvPicPr>
          <p:blipFill rotWithShape="1">
            <a:blip r:embed="rId1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235"/>
            <a:stretch/>
          </p:blipFill>
          <p:spPr bwMode="gray">
            <a:xfrm>
              <a:off x="2109" y="940"/>
              <a:ext cx="991" cy="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64" name="Rectangle 2048"/>
          <p:cNvSpPr/>
          <p:nvPr/>
        </p:nvSpPr>
        <p:spPr bwMode="gray">
          <a:xfrm>
            <a:off x="7596336" y="866274"/>
            <a:ext cx="1440160" cy="165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693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8" r:id="rId2"/>
    <p:sldLayoutId id="2147483651" r:id="rId3"/>
    <p:sldLayoutId id="2147483659" r:id="rId4"/>
    <p:sldLayoutId id="2147483662" r:id="rId5"/>
    <p:sldLayoutId id="2147483650" r:id="rId6"/>
    <p:sldLayoutId id="2147483664" r:id="rId7"/>
    <p:sldLayoutId id="2147483652" r:id="rId8"/>
    <p:sldLayoutId id="2147483653" r:id="rId9"/>
    <p:sldLayoutId id="2147483660" r:id="rId10"/>
    <p:sldLayoutId id="2147483654" r:id="rId11"/>
    <p:sldLayoutId id="2147483655" r:id="rId12"/>
    <p:sldLayoutId id="2147483656" r:id="rId13"/>
    <p:sldLayoutId id="2147483657" r:id="rId14"/>
    <p:sldLayoutId id="2147483663" r:id="rId15"/>
  </p:sldLayoutIdLst>
  <p:transition>
    <p:fade/>
  </p:transition>
  <p:hf hdr="0"/>
  <p:txStyles>
    <p:titleStyle>
      <a:lvl1pPr algn="l" defTabSz="914400" rtl="0" eaLnBrk="1" latinLnBrk="0" hangingPunct="1">
        <a:spcBef>
          <a:spcPct val="0"/>
        </a:spcBef>
        <a:buNone/>
        <a:defRPr sz="2000" kern="1200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268288" indent="-268288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80000"/>
        <a:buFont typeface="Arial" panose="020B0604020202020204" pitchFamily="34" charset="0"/>
        <a:buChar char="■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536575" indent="-268288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80000"/>
        <a:buFont typeface="Arial" panose="020B0604020202020204" pitchFamily="34" charset="0"/>
        <a:buChar char="□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806450" indent="-269875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100000"/>
        <a:buFont typeface="Arial" panose="020B0604020202020204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70000" indent="-27000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100000"/>
        <a:buFont typeface="+mj-lt"/>
        <a:buAutoNum type="arabicPeriod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540000" indent="-27000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100000"/>
        <a:buFont typeface="+mj-lt"/>
        <a:buAutoNum type="alphaLcParenR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100000"/>
        </a:lnSpc>
        <a:spcBef>
          <a:spcPts val="400"/>
        </a:spcBef>
        <a:spcAft>
          <a:spcPts val="400"/>
        </a:spcAft>
        <a:buClr>
          <a:schemeClr val="accent1"/>
        </a:buClr>
        <a:buSzPct val="90000"/>
        <a:buFont typeface="Arial" panose="020B0604020202020204" pitchFamily="34" charset="0"/>
        <a:buNone/>
        <a:defRPr sz="1600" kern="1200" cap="all" baseline="0">
          <a:solidFill>
            <a:schemeClr val="accent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100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600" b="0" kern="1200" cap="all" baseline="0">
          <a:solidFill>
            <a:schemeClr val="accent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100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600" b="0" kern="1200" cap="all" baseline="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1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3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5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>
            <a:extLst>
              <a:ext uri="{FF2B5EF4-FFF2-40B4-BE49-F238E27FC236}">
                <a16:creationId xmlns:a16="http://schemas.microsoft.com/office/drawing/2014/main" id="{C899D4D8-E739-41E8-821E-65860963864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19" b="11319"/>
          <a:stretch>
            <a:fillRect/>
          </a:stretch>
        </p:blipFill>
        <p:spPr/>
      </p:pic>
      <p:sp>
        <p:nvSpPr>
          <p:cNvPr id="6" name="Textplatzhalter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1" name="Title 20"/>
          <p:cNvSpPr>
            <a:spLocks noGrp="1"/>
          </p:cNvSpPr>
          <p:nvPr>
            <p:ph type="ctrTitle"/>
          </p:nvPr>
        </p:nvSpPr>
        <p:spPr/>
        <p:txBody>
          <a:bodyPr tIns="0">
            <a:noAutofit/>
          </a:bodyPr>
          <a:lstStyle/>
          <a:p>
            <a:r>
              <a:rPr lang="en-GB" dirty="0"/>
              <a:t>Discovering a Global Data Model from Event Logs</a:t>
            </a:r>
            <a:endParaRPr lang="en-US" dirty="0"/>
          </a:p>
        </p:txBody>
      </p:sp>
      <p:sp>
        <p:nvSpPr>
          <p:cNvPr id="4" name="Untertitel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Kim-Pascal Borchart</a:t>
            </a:r>
          </a:p>
          <a:p>
            <a:r>
              <a:rPr lang="de-DE" dirty="0"/>
              <a:t>BPI @ HPI</a:t>
            </a:r>
          </a:p>
          <a:p>
            <a:r>
              <a:rPr lang="de-DE" dirty="0"/>
              <a:t>Summer 2021</a:t>
            </a:r>
          </a:p>
        </p:txBody>
      </p:sp>
    </p:spTree>
    <p:extLst>
      <p:ext uri="{BB962C8B-B14F-4D97-AF65-F5344CB8AC3E}">
        <p14:creationId xmlns:p14="http://schemas.microsoft.com/office/powerpoint/2010/main" val="1122100053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37D3B9-CC6D-4113-931D-484947E6E8C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Kim-Pascal Borchart BPT @ HPI Summer 2021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E4BED4-23ED-47C1-A8DB-7E6D9078E9E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Discovering a Global Data Model from Event Logs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F62B5D-77EA-4766-B397-2AE4373F3A2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10</a:t>
            </a:fld>
            <a:endParaRPr lang="en-US" b="1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1A9B9502-8B02-4618-A8B9-827B7C396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A2A Diagrams 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7466EE5-6FE5-41C8-B05E-F262E31CAD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933" y="1133257"/>
            <a:ext cx="5812736" cy="4010243"/>
          </a:xfrm>
          <a:prstGeom prst="rect">
            <a:avLst/>
          </a:prstGeom>
        </p:spPr>
      </p:pic>
      <p:sp>
        <p:nvSpPr>
          <p:cNvPr id="23" name="Oval 22">
            <a:extLst>
              <a:ext uri="{FF2B5EF4-FFF2-40B4-BE49-F238E27FC236}">
                <a16:creationId xmlns:a16="http://schemas.microsoft.com/office/drawing/2014/main" id="{3D6C3B97-238B-47AF-A7D6-41DA92680358}"/>
              </a:ext>
            </a:extLst>
          </p:cNvPr>
          <p:cNvSpPr/>
          <p:nvPr/>
        </p:nvSpPr>
        <p:spPr bwMode="gray">
          <a:xfrm>
            <a:off x="1416260" y="1673768"/>
            <a:ext cx="432048" cy="31589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GB" sz="1200" b="1" dirty="0" err="1">
              <a:solidFill>
                <a:schemeClr val="bg1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D9CCA77-68D8-44E1-80F6-4050374DB503}"/>
              </a:ext>
            </a:extLst>
          </p:cNvPr>
          <p:cNvSpPr/>
          <p:nvPr/>
        </p:nvSpPr>
        <p:spPr bwMode="gray">
          <a:xfrm>
            <a:off x="3059832" y="1666418"/>
            <a:ext cx="432048" cy="31589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GB" sz="1200" b="1" dirty="0" err="1">
              <a:solidFill>
                <a:schemeClr val="bg1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061ACFC-5A7F-4058-ADBD-60AB2F771D90}"/>
              </a:ext>
            </a:extLst>
          </p:cNvPr>
          <p:cNvSpPr/>
          <p:nvPr/>
        </p:nvSpPr>
        <p:spPr bwMode="gray">
          <a:xfrm>
            <a:off x="1416260" y="3075805"/>
            <a:ext cx="432048" cy="31589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GB" sz="1200" b="1" dirty="0" err="1">
              <a:solidFill>
                <a:schemeClr val="bg1"/>
              </a:solidFill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8DD8D91-3139-463F-973E-D4A43107AFCD}"/>
              </a:ext>
            </a:extLst>
          </p:cNvPr>
          <p:cNvSpPr/>
          <p:nvPr/>
        </p:nvSpPr>
        <p:spPr bwMode="gray">
          <a:xfrm>
            <a:off x="3059832" y="3075806"/>
            <a:ext cx="432048" cy="31589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GB" sz="1200" b="1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3755179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EB35CDB-F721-4235-85E7-173EA207D84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6CA498C-CB22-4D46-AF35-BCFE260BE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A2A Diagrams - Example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C1EEBB-CCEF-4EB4-A755-1AD68377809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Kim-Pascal Borchart BPT @ HPI Summer 2021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EF0CCB-3957-484C-8C9B-E7F37444769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Discovering a Global Data Model from Event Logs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FC3BCF-CC07-4550-B288-59761E40195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11</a:t>
            </a:fld>
            <a:endParaRPr lang="en-US" b="1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11BDF8E-A44F-4E75-A5F6-E4DD81640680}"/>
              </a:ext>
            </a:extLst>
          </p:cNvPr>
          <p:cNvGrpSpPr/>
          <p:nvPr/>
        </p:nvGrpSpPr>
        <p:grpSpPr>
          <a:xfrm>
            <a:off x="755576" y="1825983"/>
            <a:ext cx="3991753" cy="2451789"/>
            <a:chOff x="755576" y="1825983"/>
            <a:chExt cx="3991753" cy="2451789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CD359BD4-C962-4EC8-9573-A70ED05DDB09}"/>
                </a:ext>
              </a:extLst>
            </p:cNvPr>
            <p:cNvSpPr/>
            <p:nvPr/>
          </p:nvSpPr>
          <p:spPr bwMode="gray">
            <a:xfrm>
              <a:off x="755576" y="1958720"/>
              <a:ext cx="936104" cy="613030"/>
            </a:xfrm>
            <a:prstGeom prst="roundRect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de-DE" sz="2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endParaRPr lang="en-GB" sz="2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F357BEA2-30A3-4811-8C92-42A990A15064}"/>
                </a:ext>
              </a:extLst>
            </p:cNvPr>
            <p:cNvSpPr/>
            <p:nvPr/>
          </p:nvSpPr>
          <p:spPr bwMode="gray">
            <a:xfrm>
              <a:off x="755576" y="2724150"/>
              <a:ext cx="936104" cy="613030"/>
            </a:xfrm>
            <a:prstGeom prst="roundRect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de-DE" sz="2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  <a:endParaRPr lang="en-GB" sz="2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7BFC374D-3F72-48E3-8B0C-3C65EFD8C8FF}"/>
                </a:ext>
              </a:extLst>
            </p:cNvPr>
            <p:cNvSpPr/>
            <p:nvPr/>
          </p:nvSpPr>
          <p:spPr bwMode="gray">
            <a:xfrm>
              <a:off x="755580" y="3491264"/>
              <a:ext cx="936104" cy="613030"/>
            </a:xfrm>
            <a:prstGeom prst="roundRect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de-DE" sz="2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  <a:endParaRPr lang="en-GB" sz="2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073223D-8FCA-47BA-A920-946A3355C8F0}"/>
                </a:ext>
              </a:extLst>
            </p:cNvPr>
            <p:cNvSpPr/>
            <p:nvPr/>
          </p:nvSpPr>
          <p:spPr bwMode="gray">
            <a:xfrm>
              <a:off x="3955241" y="1825983"/>
              <a:ext cx="792088" cy="469014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de-DE" sz="1200" dirty="0">
                  <a:solidFill>
                    <a:schemeClr val="bg1"/>
                  </a:solidFill>
                </a:rPr>
                <a:t>Att1</a:t>
              </a:r>
              <a:endParaRPr lang="en-GB" sz="1200" dirty="0" err="1">
                <a:solidFill>
                  <a:schemeClr val="bg1"/>
                </a:solidFill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F8D7201-0024-422A-874C-3EABFA6B3587}"/>
                </a:ext>
              </a:extLst>
            </p:cNvPr>
            <p:cNvSpPr/>
            <p:nvPr/>
          </p:nvSpPr>
          <p:spPr bwMode="gray">
            <a:xfrm>
              <a:off x="3955241" y="2486908"/>
              <a:ext cx="792088" cy="469014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de-DE" sz="1200" dirty="0">
                  <a:solidFill>
                    <a:schemeClr val="bg1"/>
                  </a:solidFill>
                </a:rPr>
                <a:t>Att2</a:t>
              </a:r>
              <a:endParaRPr lang="en-GB" sz="1200" dirty="0" err="1">
                <a:solidFill>
                  <a:schemeClr val="bg1"/>
                </a:solidFill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B440C3F-8D8D-457F-BAAA-4149DD04CEAD}"/>
                </a:ext>
              </a:extLst>
            </p:cNvPr>
            <p:cNvSpPr/>
            <p:nvPr/>
          </p:nvSpPr>
          <p:spPr bwMode="gray">
            <a:xfrm>
              <a:off x="3955241" y="3147833"/>
              <a:ext cx="792088" cy="469014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de-DE" sz="1200" dirty="0">
                  <a:solidFill>
                    <a:schemeClr val="bg1"/>
                  </a:solidFill>
                </a:rPr>
                <a:t>Att3</a:t>
              </a:r>
              <a:endParaRPr lang="en-GB" sz="1200" dirty="0" err="1">
                <a:solidFill>
                  <a:schemeClr val="bg1"/>
                </a:solidFill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96CFA59-1812-46F8-8E93-ABCFAD6526B0}"/>
                </a:ext>
              </a:extLst>
            </p:cNvPr>
            <p:cNvSpPr/>
            <p:nvPr/>
          </p:nvSpPr>
          <p:spPr bwMode="gray">
            <a:xfrm>
              <a:off x="3955241" y="3808758"/>
              <a:ext cx="792088" cy="469014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de-DE" sz="1200" dirty="0">
                  <a:solidFill>
                    <a:schemeClr val="bg1"/>
                  </a:solidFill>
                </a:rPr>
                <a:t>Att4</a:t>
              </a:r>
              <a:endParaRPr lang="en-GB" sz="1200" dirty="0" err="1">
                <a:solidFill>
                  <a:schemeClr val="bg1"/>
                </a:solidFill>
              </a:endParaRP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FE1CDDFC-C698-4326-B11A-2FBAD3474BE9}"/>
                </a:ext>
              </a:extLst>
            </p:cNvPr>
            <p:cNvCxnSpPr>
              <a:stCxn id="7" idx="3"/>
              <a:endCxn id="10" idx="1"/>
            </p:cNvCxnSpPr>
            <p:nvPr/>
          </p:nvCxnSpPr>
          <p:spPr bwMode="gray">
            <a:xfrm flipV="1">
              <a:off x="1691680" y="2060490"/>
              <a:ext cx="2263561" cy="204745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8938C500-F79A-4695-BC9D-A5668C0D4F53}"/>
                </a:ext>
              </a:extLst>
            </p:cNvPr>
            <p:cNvCxnSpPr>
              <a:cxnSpLocks/>
              <a:stCxn id="7" idx="3"/>
              <a:endCxn id="11" idx="1"/>
            </p:cNvCxnSpPr>
            <p:nvPr/>
          </p:nvCxnSpPr>
          <p:spPr bwMode="gray">
            <a:xfrm>
              <a:off x="1691680" y="2265235"/>
              <a:ext cx="2263561" cy="456180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6E71965B-82D1-489F-ABA2-3CE471667C2E}"/>
                </a:ext>
              </a:extLst>
            </p:cNvPr>
            <p:cNvCxnSpPr>
              <a:stCxn id="8" idx="3"/>
              <a:endCxn id="10" idx="1"/>
            </p:cNvCxnSpPr>
            <p:nvPr/>
          </p:nvCxnSpPr>
          <p:spPr bwMode="gray">
            <a:xfrm flipV="1">
              <a:off x="1691680" y="2060490"/>
              <a:ext cx="2263561" cy="970175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492208FD-0F07-480B-A54B-D511DC94D30D}"/>
                </a:ext>
              </a:extLst>
            </p:cNvPr>
            <p:cNvCxnSpPr>
              <a:cxnSpLocks/>
              <a:stCxn id="8" idx="3"/>
              <a:endCxn id="11" idx="1"/>
            </p:cNvCxnSpPr>
            <p:nvPr/>
          </p:nvCxnSpPr>
          <p:spPr bwMode="gray">
            <a:xfrm flipV="1">
              <a:off x="1691680" y="2721415"/>
              <a:ext cx="2263561" cy="309250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72A2C5AB-CF68-4D00-8CE6-D4C8CA1B1961}"/>
                </a:ext>
              </a:extLst>
            </p:cNvPr>
            <p:cNvCxnSpPr>
              <a:cxnSpLocks/>
              <a:stCxn id="8" idx="3"/>
              <a:endCxn id="12" idx="1"/>
            </p:cNvCxnSpPr>
            <p:nvPr/>
          </p:nvCxnSpPr>
          <p:spPr bwMode="gray">
            <a:xfrm>
              <a:off x="1691680" y="3030665"/>
              <a:ext cx="2263561" cy="351675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248BFBBB-4162-46D1-8CF0-C5D801C01C0A}"/>
                </a:ext>
              </a:extLst>
            </p:cNvPr>
            <p:cNvCxnSpPr>
              <a:cxnSpLocks/>
              <a:stCxn id="9" idx="3"/>
              <a:endCxn id="13" idx="1"/>
            </p:cNvCxnSpPr>
            <p:nvPr/>
          </p:nvCxnSpPr>
          <p:spPr bwMode="gray">
            <a:xfrm>
              <a:off x="1691684" y="3797779"/>
              <a:ext cx="2263557" cy="245486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3684CCE9-8B93-4AE1-B323-41B3D0A11B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8145" y="1091622"/>
            <a:ext cx="3590900" cy="2477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562012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6CA498C-CB22-4D46-AF35-BCFE260BE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A2A Diagrams - Example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C1EEBB-CCEF-4EB4-A755-1AD68377809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Kim-Pascal Borchart BPT @ HPI Summer 2021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EF0CCB-3957-484C-8C9B-E7F37444769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Discovering a Global Data Model from Event Logs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FC3BCF-CC07-4550-B288-59761E40195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12</a:t>
            </a:fld>
            <a:endParaRPr lang="en-US" b="1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D359BD4-C962-4EC8-9573-A70ED05DDB09}"/>
              </a:ext>
            </a:extLst>
          </p:cNvPr>
          <p:cNvSpPr/>
          <p:nvPr/>
        </p:nvSpPr>
        <p:spPr bwMode="gray">
          <a:xfrm>
            <a:off x="755576" y="1958720"/>
            <a:ext cx="936104" cy="613030"/>
          </a:xfrm>
          <a:prstGeom prst="round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de-DE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endParaRPr lang="en-GB" sz="20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357BEA2-30A3-4811-8C92-42A990A15064}"/>
              </a:ext>
            </a:extLst>
          </p:cNvPr>
          <p:cNvSpPr/>
          <p:nvPr/>
        </p:nvSpPr>
        <p:spPr bwMode="gray">
          <a:xfrm>
            <a:off x="755576" y="2724150"/>
            <a:ext cx="936104" cy="613030"/>
          </a:xfrm>
          <a:prstGeom prst="round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de-DE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endParaRPr lang="en-GB" sz="20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073223D-8FCA-47BA-A920-946A3355C8F0}"/>
              </a:ext>
            </a:extLst>
          </p:cNvPr>
          <p:cNvSpPr/>
          <p:nvPr/>
        </p:nvSpPr>
        <p:spPr bwMode="gray">
          <a:xfrm>
            <a:off x="3955241" y="1825983"/>
            <a:ext cx="792088" cy="469014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de-DE" sz="1200" dirty="0">
                <a:solidFill>
                  <a:schemeClr val="bg1"/>
                </a:solidFill>
              </a:rPr>
              <a:t>Att1</a:t>
            </a:r>
            <a:endParaRPr lang="en-GB" sz="1200" dirty="0" err="1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F8D7201-0024-422A-874C-3EABFA6B3587}"/>
              </a:ext>
            </a:extLst>
          </p:cNvPr>
          <p:cNvSpPr/>
          <p:nvPr/>
        </p:nvSpPr>
        <p:spPr bwMode="gray">
          <a:xfrm>
            <a:off x="3955241" y="2486908"/>
            <a:ext cx="792088" cy="469014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de-DE" sz="1200" dirty="0">
                <a:solidFill>
                  <a:schemeClr val="bg1"/>
                </a:solidFill>
              </a:rPr>
              <a:t>Att2</a:t>
            </a:r>
            <a:endParaRPr lang="en-GB" sz="1200" dirty="0" err="1">
              <a:solidFill>
                <a:schemeClr val="bg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B440C3F-8D8D-457F-BAAA-4149DD04CEAD}"/>
              </a:ext>
            </a:extLst>
          </p:cNvPr>
          <p:cNvSpPr/>
          <p:nvPr/>
        </p:nvSpPr>
        <p:spPr bwMode="gray">
          <a:xfrm>
            <a:off x="3955241" y="3147833"/>
            <a:ext cx="792088" cy="469014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de-DE" sz="1200" dirty="0">
                <a:solidFill>
                  <a:schemeClr val="bg1"/>
                </a:solidFill>
              </a:rPr>
              <a:t>Att3</a:t>
            </a:r>
            <a:endParaRPr lang="en-GB" sz="1200" dirty="0" err="1">
              <a:solidFill>
                <a:schemeClr val="bg1"/>
              </a:solidFill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E1CDDFC-C698-4326-B11A-2FBAD3474BE9}"/>
              </a:ext>
            </a:extLst>
          </p:cNvPr>
          <p:cNvCxnSpPr>
            <a:stCxn id="7" idx="3"/>
            <a:endCxn id="10" idx="1"/>
          </p:cNvCxnSpPr>
          <p:nvPr/>
        </p:nvCxnSpPr>
        <p:spPr bwMode="gray">
          <a:xfrm flipV="1">
            <a:off x="1691680" y="2060490"/>
            <a:ext cx="2263561" cy="204745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938C500-F79A-4695-BC9D-A5668C0D4F53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 bwMode="gray">
          <a:xfrm>
            <a:off x="1691680" y="2265235"/>
            <a:ext cx="2263561" cy="45618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E71965B-82D1-489F-ABA2-3CE471667C2E}"/>
              </a:ext>
            </a:extLst>
          </p:cNvPr>
          <p:cNvCxnSpPr>
            <a:stCxn id="8" idx="3"/>
            <a:endCxn id="10" idx="1"/>
          </p:cNvCxnSpPr>
          <p:nvPr/>
        </p:nvCxnSpPr>
        <p:spPr bwMode="gray">
          <a:xfrm flipV="1">
            <a:off x="1691680" y="2060490"/>
            <a:ext cx="2263561" cy="970175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92208FD-0F07-480B-A54B-D511DC94D30D}"/>
              </a:ext>
            </a:extLst>
          </p:cNvPr>
          <p:cNvCxnSpPr>
            <a:cxnSpLocks/>
            <a:stCxn id="8" idx="3"/>
            <a:endCxn id="11" idx="1"/>
          </p:cNvCxnSpPr>
          <p:nvPr/>
        </p:nvCxnSpPr>
        <p:spPr bwMode="gray">
          <a:xfrm flipV="1">
            <a:off x="1691680" y="2721415"/>
            <a:ext cx="2263561" cy="30925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2A2C5AB-CF68-4D00-8CE6-D4C8CA1B1961}"/>
              </a:ext>
            </a:extLst>
          </p:cNvPr>
          <p:cNvCxnSpPr>
            <a:cxnSpLocks/>
            <a:stCxn id="8" idx="3"/>
            <a:endCxn id="12" idx="1"/>
          </p:cNvCxnSpPr>
          <p:nvPr/>
        </p:nvCxnSpPr>
        <p:spPr bwMode="gray">
          <a:xfrm>
            <a:off x="1691680" y="3030665"/>
            <a:ext cx="2263561" cy="351675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3684CCE9-8B93-4AE1-B323-41B3D0A11B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8145" y="1091622"/>
            <a:ext cx="3590900" cy="2477385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13491C9B-F939-4915-9391-A7FFBFBB79DD}"/>
              </a:ext>
            </a:extLst>
          </p:cNvPr>
          <p:cNvSpPr/>
          <p:nvPr/>
        </p:nvSpPr>
        <p:spPr bwMode="gray">
          <a:xfrm>
            <a:off x="4641905" y="3849502"/>
            <a:ext cx="1440160" cy="10801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GB" sz="1200" b="1" dirty="0" err="1">
              <a:solidFill>
                <a:schemeClr val="bg1"/>
              </a:solidFill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A3936C1-382C-4513-824C-A379607FBF89}"/>
              </a:ext>
            </a:extLst>
          </p:cNvPr>
          <p:cNvCxnSpPr/>
          <p:nvPr/>
        </p:nvCxnSpPr>
        <p:spPr bwMode="gray">
          <a:xfrm>
            <a:off x="4641905" y="4051878"/>
            <a:ext cx="144016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98F0922-3072-4070-9D83-329938640B53}"/>
              </a:ext>
            </a:extLst>
          </p:cNvPr>
          <p:cNvSpPr txBox="1"/>
          <p:nvPr/>
        </p:nvSpPr>
        <p:spPr bwMode="gray">
          <a:xfrm>
            <a:off x="4731636" y="4121099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de-DE" sz="1200" dirty="0"/>
              <a:t>Attr4</a:t>
            </a:r>
            <a:endParaRPr lang="en-GB" sz="1200" dirty="0" err="1"/>
          </a:p>
        </p:txBody>
      </p:sp>
    </p:spTree>
    <p:extLst>
      <p:ext uri="{BB962C8B-B14F-4D97-AF65-F5344CB8AC3E}">
        <p14:creationId xmlns:p14="http://schemas.microsoft.com/office/powerpoint/2010/main" val="1092065561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6CA498C-CB22-4D46-AF35-BCFE260BE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A2A Diagrams – Data Structure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C1EEBB-CCEF-4EB4-A755-1AD68377809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Kim-Pascal Borchart BPT @ HPI Summer 2021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EF0CCB-3957-484C-8C9B-E7F37444769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Discovering a Global Data Model from Event Logs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FC3BCF-CC07-4550-B288-59761E40195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13</a:t>
            </a:fld>
            <a:endParaRPr lang="en-US" b="1" dirty="0"/>
          </a:p>
        </p:txBody>
      </p:sp>
      <p:graphicFrame>
        <p:nvGraphicFramePr>
          <p:cNvPr id="16" name="Table 16">
            <a:extLst>
              <a:ext uri="{FF2B5EF4-FFF2-40B4-BE49-F238E27FC236}">
                <a16:creationId xmlns:a16="http://schemas.microsoft.com/office/drawing/2014/main" id="{3B4B2160-D13D-4DB0-BAB1-AFAB381308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4575874"/>
              </p:ext>
            </p:extLst>
          </p:nvPr>
        </p:nvGraphicFramePr>
        <p:xfrm>
          <a:off x="354086" y="3003798"/>
          <a:ext cx="6096000" cy="14833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382103556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3084363485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51061262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869785424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8324409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b="0" dirty="0"/>
                        <a:t>Att1</a:t>
                      </a:r>
                      <a:endParaRPr lang="en-GB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b="0" dirty="0"/>
                        <a:t>Att2</a:t>
                      </a:r>
                      <a:endParaRPr lang="en-GB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b="0" dirty="0"/>
                        <a:t>Att3</a:t>
                      </a:r>
                      <a:endParaRPr lang="en-GB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b="0" dirty="0"/>
                        <a:t>Att4</a:t>
                      </a:r>
                      <a:endParaRPr lang="en-GB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92140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A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x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x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i="0" dirty="0"/>
                        <a:t>0</a:t>
                      </a:r>
                      <a:endParaRPr lang="en-GB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i="0" dirty="0"/>
                        <a:t>0</a:t>
                      </a:r>
                      <a:endParaRPr lang="en-GB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17405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B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y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x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y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i="0" dirty="0"/>
                        <a:t>0</a:t>
                      </a:r>
                      <a:endParaRPr lang="en-GB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86555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C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i="0" dirty="0"/>
                        <a:t>0</a:t>
                      </a:r>
                      <a:endParaRPr lang="en-GB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i="0" dirty="0"/>
                        <a:t>0</a:t>
                      </a:r>
                      <a:endParaRPr lang="en-GB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i="0" dirty="0"/>
                        <a:t>0</a:t>
                      </a:r>
                      <a:endParaRPr lang="en-GB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x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521986"/>
                  </a:ext>
                </a:extLst>
              </a:tr>
            </a:tbl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A9FF877F-3CCD-4D51-B722-861CCE7E6737}"/>
              </a:ext>
            </a:extLst>
          </p:cNvPr>
          <p:cNvGrpSpPr/>
          <p:nvPr/>
        </p:nvGrpSpPr>
        <p:grpSpPr>
          <a:xfrm>
            <a:off x="364050" y="1347614"/>
            <a:ext cx="2119718" cy="1384555"/>
            <a:chOff x="398361" y="1300139"/>
            <a:chExt cx="1800200" cy="1033799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811BDF8E-A44F-4E75-A5F6-E4DD81640680}"/>
                </a:ext>
              </a:extLst>
            </p:cNvPr>
            <p:cNvGrpSpPr/>
            <p:nvPr/>
          </p:nvGrpSpPr>
          <p:grpSpPr>
            <a:xfrm>
              <a:off x="398361" y="1300139"/>
              <a:ext cx="1800200" cy="1033799"/>
              <a:chOff x="755576" y="1825983"/>
              <a:chExt cx="3991753" cy="2451789"/>
            </a:xfrm>
          </p:grpSpPr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CD359BD4-C962-4EC8-9573-A70ED05DDB09}"/>
                  </a:ext>
                </a:extLst>
              </p:cNvPr>
              <p:cNvSpPr/>
              <p:nvPr/>
            </p:nvSpPr>
            <p:spPr bwMode="gray">
              <a:xfrm>
                <a:off x="755576" y="1958720"/>
                <a:ext cx="936104" cy="613030"/>
              </a:xfrm>
              <a:prstGeom prst="roundRect">
                <a:avLst/>
              </a:prstGeom>
              <a:ln/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de-DE" sz="2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</a:t>
                </a:r>
                <a:endParaRPr lang="en-GB" sz="20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F357BEA2-30A3-4811-8C92-42A990A15064}"/>
                  </a:ext>
                </a:extLst>
              </p:cNvPr>
              <p:cNvSpPr/>
              <p:nvPr/>
            </p:nvSpPr>
            <p:spPr bwMode="gray">
              <a:xfrm>
                <a:off x="755576" y="2724150"/>
                <a:ext cx="936104" cy="613030"/>
              </a:xfrm>
              <a:prstGeom prst="roundRect">
                <a:avLst/>
              </a:prstGeom>
              <a:ln/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de-DE" sz="2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</a:t>
                </a:r>
                <a:endParaRPr lang="en-GB" sz="20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7BFC374D-3F72-48E3-8B0C-3C65EFD8C8FF}"/>
                  </a:ext>
                </a:extLst>
              </p:cNvPr>
              <p:cNvSpPr/>
              <p:nvPr/>
            </p:nvSpPr>
            <p:spPr bwMode="gray">
              <a:xfrm>
                <a:off x="755580" y="3491264"/>
                <a:ext cx="936104" cy="613030"/>
              </a:xfrm>
              <a:prstGeom prst="roundRect">
                <a:avLst/>
              </a:prstGeom>
              <a:ln/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de-DE" sz="2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</a:t>
                </a:r>
                <a:endParaRPr lang="en-GB" sz="20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1073223D-8FCA-47BA-A920-946A3355C8F0}"/>
                  </a:ext>
                </a:extLst>
              </p:cNvPr>
              <p:cNvSpPr/>
              <p:nvPr/>
            </p:nvSpPr>
            <p:spPr bwMode="gray">
              <a:xfrm>
                <a:off x="3955241" y="1825983"/>
                <a:ext cx="792088" cy="469014"/>
              </a:xfrm>
              <a:prstGeom prst="rect">
                <a:avLst/>
              </a:prstGeom>
              <a:ln/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de-DE" sz="500" dirty="0">
                    <a:solidFill>
                      <a:schemeClr val="bg1"/>
                    </a:solidFill>
                  </a:rPr>
                  <a:t>Att1</a:t>
                </a:r>
                <a:endParaRPr lang="en-GB" sz="1200" dirty="0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AF8D7201-0024-422A-874C-3EABFA6B3587}"/>
                  </a:ext>
                </a:extLst>
              </p:cNvPr>
              <p:cNvSpPr/>
              <p:nvPr/>
            </p:nvSpPr>
            <p:spPr bwMode="gray">
              <a:xfrm>
                <a:off x="3955241" y="2486908"/>
                <a:ext cx="792088" cy="469014"/>
              </a:xfrm>
              <a:prstGeom prst="rect">
                <a:avLst/>
              </a:prstGeom>
              <a:ln/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de-DE" sz="500" dirty="0">
                    <a:solidFill>
                      <a:schemeClr val="bg1"/>
                    </a:solidFill>
                  </a:rPr>
                  <a:t>Att2</a:t>
                </a:r>
                <a:endParaRPr lang="en-GB" sz="500" dirty="0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B440C3F-8D8D-457F-BAAA-4149DD04CEAD}"/>
                  </a:ext>
                </a:extLst>
              </p:cNvPr>
              <p:cNvSpPr/>
              <p:nvPr/>
            </p:nvSpPr>
            <p:spPr bwMode="gray">
              <a:xfrm>
                <a:off x="3955241" y="3147833"/>
                <a:ext cx="792088" cy="469014"/>
              </a:xfrm>
              <a:prstGeom prst="rect">
                <a:avLst/>
              </a:prstGeom>
              <a:ln/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de-DE" sz="500" dirty="0">
                    <a:solidFill>
                      <a:schemeClr val="bg1"/>
                    </a:solidFill>
                  </a:rPr>
                  <a:t>Att3</a:t>
                </a:r>
                <a:endParaRPr lang="en-GB" sz="500" dirty="0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F96CFA59-1812-46F8-8E93-ABCFAD6526B0}"/>
                  </a:ext>
                </a:extLst>
              </p:cNvPr>
              <p:cNvSpPr/>
              <p:nvPr/>
            </p:nvSpPr>
            <p:spPr bwMode="gray">
              <a:xfrm>
                <a:off x="3955241" y="3808758"/>
                <a:ext cx="792088" cy="469014"/>
              </a:xfrm>
              <a:prstGeom prst="rect">
                <a:avLst/>
              </a:prstGeom>
              <a:ln/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de-DE" sz="500" dirty="0">
                    <a:solidFill>
                      <a:schemeClr val="bg1"/>
                    </a:solidFill>
                  </a:rPr>
                  <a:t>Att4</a:t>
                </a:r>
                <a:endParaRPr lang="en-GB" sz="500" dirty="0" err="1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FE1CDDFC-C698-4326-B11A-2FBAD3474BE9}"/>
                  </a:ext>
                </a:extLst>
              </p:cNvPr>
              <p:cNvCxnSpPr>
                <a:stCxn id="7" idx="3"/>
                <a:endCxn id="10" idx="1"/>
              </p:cNvCxnSpPr>
              <p:nvPr/>
            </p:nvCxnSpPr>
            <p:spPr bwMode="gray">
              <a:xfrm flipV="1">
                <a:off x="1691680" y="2060490"/>
                <a:ext cx="2263561" cy="204745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8938C500-F79A-4695-BC9D-A5668C0D4F53}"/>
                  </a:ext>
                </a:extLst>
              </p:cNvPr>
              <p:cNvCxnSpPr>
                <a:cxnSpLocks/>
                <a:stCxn id="7" idx="3"/>
                <a:endCxn id="11" idx="1"/>
              </p:cNvCxnSpPr>
              <p:nvPr/>
            </p:nvCxnSpPr>
            <p:spPr bwMode="gray">
              <a:xfrm>
                <a:off x="1691680" y="2265235"/>
                <a:ext cx="2263561" cy="456180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6E71965B-82D1-489F-ABA2-3CE471667C2E}"/>
                  </a:ext>
                </a:extLst>
              </p:cNvPr>
              <p:cNvCxnSpPr>
                <a:stCxn id="8" idx="3"/>
                <a:endCxn id="10" idx="1"/>
              </p:cNvCxnSpPr>
              <p:nvPr/>
            </p:nvCxnSpPr>
            <p:spPr bwMode="gray">
              <a:xfrm flipV="1">
                <a:off x="1691680" y="2060490"/>
                <a:ext cx="2263561" cy="970175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492208FD-0F07-480B-A54B-D511DC94D30D}"/>
                  </a:ext>
                </a:extLst>
              </p:cNvPr>
              <p:cNvCxnSpPr>
                <a:cxnSpLocks/>
                <a:stCxn id="8" idx="3"/>
                <a:endCxn id="11" idx="1"/>
              </p:cNvCxnSpPr>
              <p:nvPr/>
            </p:nvCxnSpPr>
            <p:spPr bwMode="gray">
              <a:xfrm flipV="1">
                <a:off x="1691680" y="2721415"/>
                <a:ext cx="2263561" cy="309250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72A2C5AB-CF68-4D00-8CE6-D4C8CA1B1961}"/>
                  </a:ext>
                </a:extLst>
              </p:cNvPr>
              <p:cNvCxnSpPr>
                <a:cxnSpLocks/>
                <a:stCxn id="8" idx="3"/>
                <a:endCxn id="12" idx="1"/>
              </p:cNvCxnSpPr>
              <p:nvPr/>
            </p:nvCxnSpPr>
            <p:spPr bwMode="gray">
              <a:xfrm>
                <a:off x="1691680" y="3030665"/>
                <a:ext cx="2263561" cy="351675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248BFBBB-4162-46D1-8CF0-C5D801C01C0A}"/>
                  </a:ext>
                </a:extLst>
              </p:cNvPr>
              <p:cNvCxnSpPr>
                <a:cxnSpLocks/>
                <a:stCxn id="9" idx="3"/>
                <a:endCxn id="13" idx="1"/>
              </p:cNvCxnSpPr>
              <p:nvPr/>
            </p:nvCxnSpPr>
            <p:spPr bwMode="gray">
              <a:xfrm>
                <a:off x="1691684" y="3797779"/>
                <a:ext cx="2263557" cy="245486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FCEF106-7B11-460A-B202-8A4646A9162B}"/>
                </a:ext>
              </a:extLst>
            </p:cNvPr>
            <p:cNvSpPr txBox="1"/>
            <p:nvPr/>
          </p:nvSpPr>
          <p:spPr bwMode="gray">
            <a:xfrm>
              <a:off x="1138148" y="1336920"/>
              <a:ext cx="162373" cy="139523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SzPct val="90000"/>
              </a:pPr>
              <a:r>
                <a:rPr lang="de-DE" sz="800" dirty="0"/>
                <a:t>x</a:t>
              </a:r>
              <a:endParaRPr lang="en-GB" sz="800" dirty="0" err="1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1B7F3BD-AFFB-4F03-A89D-EBB23F3E41B7}"/>
                </a:ext>
              </a:extLst>
            </p:cNvPr>
            <p:cNvSpPr txBox="1"/>
            <p:nvPr/>
          </p:nvSpPr>
          <p:spPr bwMode="gray">
            <a:xfrm>
              <a:off x="1138148" y="1477597"/>
              <a:ext cx="162373" cy="17980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SzPct val="90000"/>
              </a:pPr>
              <a:r>
                <a:rPr lang="de-DE" sz="800" dirty="0"/>
                <a:t>x</a:t>
              </a:r>
              <a:endParaRPr lang="en-GB" sz="800" dirty="0" err="1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CFEA255-0464-494C-9F2F-726FD7AF6F93}"/>
                </a:ext>
              </a:extLst>
            </p:cNvPr>
            <p:cNvSpPr txBox="1"/>
            <p:nvPr/>
          </p:nvSpPr>
          <p:spPr bwMode="gray">
            <a:xfrm>
              <a:off x="1138148" y="1708625"/>
              <a:ext cx="162373" cy="17980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SzPct val="90000"/>
              </a:pPr>
              <a:r>
                <a:rPr lang="de-DE" sz="800" dirty="0"/>
                <a:t>x</a:t>
              </a:r>
              <a:endParaRPr lang="en-GB" sz="800" dirty="0" err="1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5910688-3564-4763-9B6F-D5207B6FFCFE}"/>
                </a:ext>
              </a:extLst>
            </p:cNvPr>
            <p:cNvSpPr txBox="1"/>
            <p:nvPr/>
          </p:nvSpPr>
          <p:spPr bwMode="gray">
            <a:xfrm>
              <a:off x="1138148" y="2073916"/>
              <a:ext cx="162373" cy="17980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SzPct val="90000"/>
              </a:pPr>
              <a:r>
                <a:rPr lang="de-DE" sz="800" dirty="0"/>
                <a:t>x</a:t>
              </a:r>
              <a:endParaRPr lang="en-GB" sz="800" dirty="0" err="1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03CD11B-55BC-4CD6-B8BA-FAAFF52C2660}"/>
                </a:ext>
              </a:extLst>
            </p:cNvPr>
            <p:cNvSpPr txBox="1"/>
            <p:nvPr/>
          </p:nvSpPr>
          <p:spPr bwMode="gray">
            <a:xfrm>
              <a:off x="1132397" y="1588952"/>
              <a:ext cx="116238" cy="17980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SzPct val="90000"/>
              </a:pPr>
              <a:r>
                <a:rPr lang="de-DE" sz="800" dirty="0"/>
                <a:t>y</a:t>
              </a:r>
              <a:endParaRPr lang="en-GB" sz="800" dirty="0" err="1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4AB69E6-96A9-4224-9CAB-5F0AED4B1348}"/>
                </a:ext>
              </a:extLst>
            </p:cNvPr>
            <p:cNvSpPr txBox="1"/>
            <p:nvPr/>
          </p:nvSpPr>
          <p:spPr bwMode="gray">
            <a:xfrm>
              <a:off x="1132397" y="1852870"/>
              <a:ext cx="162373" cy="17980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SzPct val="90000"/>
              </a:pPr>
              <a:r>
                <a:rPr lang="de-DE" sz="800" dirty="0"/>
                <a:t>y</a:t>
              </a:r>
              <a:endParaRPr lang="en-GB" sz="800" dirty="0" err="1"/>
            </a:p>
          </p:txBody>
        </p:sp>
      </p:grpSp>
    </p:spTree>
    <p:extLst>
      <p:ext uri="{BB962C8B-B14F-4D97-AF65-F5344CB8AC3E}">
        <p14:creationId xmlns:p14="http://schemas.microsoft.com/office/powerpoint/2010/main" val="3489137472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43E0A7B-9FA8-46BF-AED0-07B3F21B0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A2A Diagrams – Real World Example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37D3B9-CC6D-4113-931D-484947E6E8C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Kim-Pascal Borchart BPT @ HPI Summer 2021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E4BED4-23ED-47C1-A8DB-7E6D9078E9E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Discovering a Global Data Model from Event Logs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F62B5D-77EA-4766-B397-2AE4373F3A2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14</a:t>
            </a:fld>
            <a:endParaRPr lang="en-US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7466EE5-6FE5-41C8-B05E-F262E31CAD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310" y="1076050"/>
            <a:ext cx="2775812" cy="19150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E0FBC25-5BE2-449B-8AE0-01753FD0D18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89407" y="1093931"/>
            <a:ext cx="3766588" cy="1822773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4783711-A89B-4ED5-AE94-85FB9A730A4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16517" y="2739546"/>
            <a:ext cx="3312367" cy="248833"/>
          </a:xfrm>
        </p:spPr>
        <p:txBody>
          <a:bodyPr/>
          <a:lstStyle/>
          <a:p>
            <a:r>
              <a:rPr lang="de-DE" sz="800" dirty="0"/>
              <a:t>A2A diagram for one BPI challenge 2017 event log</a:t>
            </a:r>
            <a:endParaRPr lang="en-GB" sz="800" dirty="0"/>
          </a:p>
        </p:txBody>
      </p:sp>
    </p:spTree>
    <p:extLst>
      <p:ext uri="{BB962C8B-B14F-4D97-AF65-F5344CB8AC3E}">
        <p14:creationId xmlns:p14="http://schemas.microsoft.com/office/powerpoint/2010/main" val="152166279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E00AFA6-BCAC-4673-B684-A9720798257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Two event logs</a:t>
            </a:r>
          </a:p>
          <a:p>
            <a:pPr lvl="1"/>
            <a:r>
              <a:rPr lang="de-DE" dirty="0"/>
              <a:t>1160405 events, 13 attributes</a:t>
            </a:r>
          </a:p>
          <a:p>
            <a:pPr lvl="1"/>
            <a:r>
              <a:rPr lang="de-DE" dirty="0"/>
              <a:t>193849 events, 11 attributes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E554C4-FD9F-4E0E-9F39-5EEA874191E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Kim-Pascal Borchart BPT @ HPI Summer 2021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7B0B6A-A609-4E87-B25D-F276733916A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Discovering a Global Data Model from Event Logs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21F9E2-122D-4133-8796-B9E9CAF6305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15</a:t>
            </a:fld>
            <a:endParaRPr lang="en-US" b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B9E1322-7384-405E-B99C-ECC5C3688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Intermission:</a:t>
            </a:r>
            <a:br>
              <a:rPr lang="de-DE" dirty="0"/>
            </a:br>
            <a:r>
              <a:rPr lang="de-DE" dirty="0"/>
              <a:t>Dataset – BPI Challenge 2017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41914407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613D5E1-9BE0-4500-BAA2-2A28F862A6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A2A Diagrams – Data Structure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52CEDE-0214-43CB-9976-C8B924E682E9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Kim-Pascal Borchart BPT @ HPI Summer 2021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7D0D4F-02B3-420C-B3F8-45CEEA34442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Discovering a Global Data Model from Event Logs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28C6B6-54AF-4DC0-A0C2-0815B0F584B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16</a:t>
            </a:fld>
            <a:endParaRPr lang="en-US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6CE055E-6326-41E5-A9F0-BD9B19C835B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3528" y="2335912"/>
            <a:ext cx="5904656" cy="27043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E2180B6-025A-45E7-802C-2118E2D312C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1142" y="1203598"/>
            <a:ext cx="2281771" cy="1104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408487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85A8F66-D192-4F33-9A79-5D8F563878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FB47B9F-E0E2-4DCE-8330-30CF14A02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Underlying Model – </a:t>
            </a:r>
            <a:br>
              <a:rPr lang="de-DE" dirty="0"/>
            </a:br>
            <a:r>
              <a:rPr lang="de-DE" dirty="0"/>
              <a:t>Which Attributes Belong Together?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0C0576-219A-4B8D-8F62-FCBBF72B8448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Kim-Pascal Borchart BPT @ HPI Summer 2021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4AD9A3-973C-43D9-A3C5-A95A1F54DD1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Discovering a Global Data Model from Event Logs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4BEA5D-8C40-425F-9B16-B2DCCBCEC88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17</a:t>
            </a:fld>
            <a:endParaRPr lang="en-US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2C8E2F9-1AFC-4F35-B295-D2A5E3F721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27574"/>
            <a:ext cx="9144000" cy="4188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855929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85A8F66-D192-4F33-9A79-5D8F563878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FB47B9F-E0E2-4DCE-8330-30CF14A02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Underlying Model – </a:t>
            </a:r>
            <a:br>
              <a:rPr lang="de-DE" dirty="0"/>
            </a:br>
            <a:r>
              <a:rPr lang="de-DE" dirty="0"/>
              <a:t>Which Attributes Belong Together?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0C0576-219A-4B8D-8F62-FCBBF72B8448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Kim-Pascal Borchart BPT @ HPI Summer 2021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4AD9A3-973C-43D9-A3C5-A95A1F54DD1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Discovering a Global Data Model from Event Logs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4BEA5D-8C40-425F-9B16-B2DCCBCEC88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18</a:t>
            </a:fld>
            <a:endParaRPr lang="en-US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2C8E2F9-1AFC-4F35-B295-D2A5E3F721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27574"/>
            <a:ext cx="9144000" cy="4188464"/>
          </a:xfrm>
          <a:prstGeom prst="rect">
            <a:avLst/>
          </a:prstGeom>
        </p:spPr>
      </p:pic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973D3102-F2CE-404E-A781-B629C8A7EBFD}"/>
              </a:ext>
            </a:extLst>
          </p:cNvPr>
          <p:cNvGraphicFramePr>
            <a:graphicFrameLocks noGrp="1"/>
          </p:cNvGraphicFramePr>
          <p:nvPr/>
        </p:nvGraphicFramePr>
        <p:xfrm>
          <a:off x="152224" y="1107805"/>
          <a:ext cx="4419776" cy="1494714"/>
        </p:xfrm>
        <a:graphic>
          <a:graphicData uri="http://schemas.openxmlformats.org/drawingml/2006/table">
            <a:tbl>
              <a:tblPr/>
              <a:tblGrid>
                <a:gridCol w="489027">
                  <a:extLst>
                    <a:ext uri="{9D8B030D-6E8A-4147-A177-3AD203B41FA5}">
                      <a16:colId xmlns:a16="http://schemas.microsoft.com/office/drawing/2014/main" val="926800201"/>
                    </a:ext>
                  </a:extLst>
                </a:gridCol>
                <a:gridCol w="615917">
                  <a:extLst>
                    <a:ext uri="{9D8B030D-6E8A-4147-A177-3AD203B41FA5}">
                      <a16:colId xmlns:a16="http://schemas.microsoft.com/office/drawing/2014/main" val="4128491190"/>
                    </a:ext>
                  </a:extLst>
                </a:gridCol>
                <a:gridCol w="552472">
                  <a:extLst>
                    <a:ext uri="{9D8B030D-6E8A-4147-A177-3AD203B41FA5}">
                      <a16:colId xmlns:a16="http://schemas.microsoft.com/office/drawing/2014/main" val="705220866"/>
                    </a:ext>
                  </a:extLst>
                </a:gridCol>
                <a:gridCol w="552472">
                  <a:extLst>
                    <a:ext uri="{9D8B030D-6E8A-4147-A177-3AD203B41FA5}">
                      <a16:colId xmlns:a16="http://schemas.microsoft.com/office/drawing/2014/main" val="1273576517"/>
                    </a:ext>
                  </a:extLst>
                </a:gridCol>
                <a:gridCol w="552472">
                  <a:extLst>
                    <a:ext uri="{9D8B030D-6E8A-4147-A177-3AD203B41FA5}">
                      <a16:colId xmlns:a16="http://schemas.microsoft.com/office/drawing/2014/main" val="2949544282"/>
                    </a:ext>
                  </a:extLst>
                </a:gridCol>
                <a:gridCol w="552472">
                  <a:extLst>
                    <a:ext uri="{9D8B030D-6E8A-4147-A177-3AD203B41FA5}">
                      <a16:colId xmlns:a16="http://schemas.microsoft.com/office/drawing/2014/main" val="3180147828"/>
                    </a:ext>
                  </a:extLst>
                </a:gridCol>
                <a:gridCol w="552472">
                  <a:extLst>
                    <a:ext uri="{9D8B030D-6E8A-4147-A177-3AD203B41FA5}">
                      <a16:colId xmlns:a16="http://schemas.microsoft.com/office/drawing/2014/main" val="1038153982"/>
                    </a:ext>
                  </a:extLst>
                </a:gridCol>
                <a:gridCol w="552472">
                  <a:extLst>
                    <a:ext uri="{9D8B030D-6E8A-4147-A177-3AD203B41FA5}">
                      <a16:colId xmlns:a16="http://schemas.microsoft.com/office/drawing/2014/main" val="119207981"/>
                    </a:ext>
                  </a:extLst>
                </a:gridCol>
              </a:tblGrid>
              <a:tr h="249119">
                <a:tc>
                  <a:txBody>
                    <a:bodyPr/>
                    <a:lstStyle/>
                    <a:p>
                      <a:r>
                        <a:rPr lang="de-DE" sz="600" baseline="0" dirty="0"/>
                        <a:t>Activity</a:t>
                      </a:r>
                      <a:endParaRPr lang="en-GB" sz="700" baseline="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Att1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Att2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Att3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Att4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Att5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Att6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Att7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1215201"/>
                  </a:ext>
                </a:extLst>
              </a:tr>
              <a:tr h="249119"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3651030"/>
                  </a:ext>
                </a:extLst>
              </a:tr>
              <a:tr h="249119"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B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x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8655711"/>
                  </a:ext>
                </a:extLst>
              </a:tr>
              <a:tr h="249119"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C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4505877"/>
                  </a:ext>
                </a:extLst>
              </a:tr>
              <a:tr h="249119"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D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8872144"/>
                  </a:ext>
                </a:extLst>
              </a:tr>
              <a:tr h="249119"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E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9609668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16C58D83-7EEB-4746-8588-4C5FC988BECF}"/>
              </a:ext>
            </a:extLst>
          </p:cNvPr>
          <p:cNvSpPr txBox="1"/>
          <p:nvPr/>
        </p:nvSpPr>
        <p:spPr bwMode="gray">
          <a:xfrm>
            <a:off x="3707904" y="2319957"/>
            <a:ext cx="823913" cy="251793"/>
          </a:xfrm>
          <a:prstGeom prst="rect">
            <a:avLst/>
          </a:prstGeom>
          <a:solidFill>
            <a:srgbClr val="FFFFFF">
              <a:alpha val="47059"/>
            </a:srgbClr>
          </a:solidFill>
          <a:ln w="3175">
            <a:solidFill>
              <a:schemeClr val="tx1"/>
            </a:solidFill>
          </a:ln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de-DE" dirty="0"/>
              <a:t>Rule 1</a:t>
            </a:r>
            <a:endParaRPr lang="en-GB" dirty="0" err="1"/>
          </a:p>
        </p:txBody>
      </p:sp>
    </p:spTree>
    <p:extLst>
      <p:ext uri="{BB962C8B-B14F-4D97-AF65-F5344CB8AC3E}">
        <p14:creationId xmlns:p14="http://schemas.microsoft.com/office/powerpoint/2010/main" val="1475241421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85A8F66-D192-4F33-9A79-5D8F563878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FB47B9F-E0E2-4DCE-8330-30CF14A02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Underlying Model – </a:t>
            </a:r>
            <a:br>
              <a:rPr lang="de-DE" dirty="0"/>
            </a:br>
            <a:r>
              <a:rPr lang="de-DE" dirty="0"/>
              <a:t>Which Attributes Belong Together?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0C0576-219A-4B8D-8F62-FCBBF72B8448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Kim-Pascal Borchart BPT @ HPI Summer 2021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4AD9A3-973C-43D9-A3C5-A95A1F54DD1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Discovering a Global Data Model from Event Logs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4BEA5D-8C40-425F-9B16-B2DCCBCEC88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19</a:t>
            </a:fld>
            <a:endParaRPr lang="en-US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2C8E2F9-1AFC-4F35-B295-D2A5E3F721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27574"/>
            <a:ext cx="9144000" cy="4188464"/>
          </a:xfrm>
          <a:prstGeom prst="rect">
            <a:avLst/>
          </a:prstGeom>
        </p:spPr>
      </p:pic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973D3102-F2CE-404E-A781-B629C8A7EBFD}"/>
              </a:ext>
            </a:extLst>
          </p:cNvPr>
          <p:cNvGraphicFramePr>
            <a:graphicFrameLocks noGrp="1"/>
          </p:cNvGraphicFramePr>
          <p:nvPr/>
        </p:nvGraphicFramePr>
        <p:xfrm>
          <a:off x="152224" y="1107805"/>
          <a:ext cx="4419776" cy="1494714"/>
        </p:xfrm>
        <a:graphic>
          <a:graphicData uri="http://schemas.openxmlformats.org/drawingml/2006/table">
            <a:tbl>
              <a:tblPr/>
              <a:tblGrid>
                <a:gridCol w="489027">
                  <a:extLst>
                    <a:ext uri="{9D8B030D-6E8A-4147-A177-3AD203B41FA5}">
                      <a16:colId xmlns:a16="http://schemas.microsoft.com/office/drawing/2014/main" val="926800201"/>
                    </a:ext>
                  </a:extLst>
                </a:gridCol>
                <a:gridCol w="615917">
                  <a:extLst>
                    <a:ext uri="{9D8B030D-6E8A-4147-A177-3AD203B41FA5}">
                      <a16:colId xmlns:a16="http://schemas.microsoft.com/office/drawing/2014/main" val="4128491190"/>
                    </a:ext>
                  </a:extLst>
                </a:gridCol>
                <a:gridCol w="552472">
                  <a:extLst>
                    <a:ext uri="{9D8B030D-6E8A-4147-A177-3AD203B41FA5}">
                      <a16:colId xmlns:a16="http://schemas.microsoft.com/office/drawing/2014/main" val="705220866"/>
                    </a:ext>
                  </a:extLst>
                </a:gridCol>
                <a:gridCol w="552472">
                  <a:extLst>
                    <a:ext uri="{9D8B030D-6E8A-4147-A177-3AD203B41FA5}">
                      <a16:colId xmlns:a16="http://schemas.microsoft.com/office/drawing/2014/main" val="1273576517"/>
                    </a:ext>
                  </a:extLst>
                </a:gridCol>
                <a:gridCol w="552472">
                  <a:extLst>
                    <a:ext uri="{9D8B030D-6E8A-4147-A177-3AD203B41FA5}">
                      <a16:colId xmlns:a16="http://schemas.microsoft.com/office/drawing/2014/main" val="2949544282"/>
                    </a:ext>
                  </a:extLst>
                </a:gridCol>
                <a:gridCol w="552472">
                  <a:extLst>
                    <a:ext uri="{9D8B030D-6E8A-4147-A177-3AD203B41FA5}">
                      <a16:colId xmlns:a16="http://schemas.microsoft.com/office/drawing/2014/main" val="3180147828"/>
                    </a:ext>
                  </a:extLst>
                </a:gridCol>
                <a:gridCol w="552472">
                  <a:extLst>
                    <a:ext uri="{9D8B030D-6E8A-4147-A177-3AD203B41FA5}">
                      <a16:colId xmlns:a16="http://schemas.microsoft.com/office/drawing/2014/main" val="1038153982"/>
                    </a:ext>
                  </a:extLst>
                </a:gridCol>
                <a:gridCol w="552472">
                  <a:extLst>
                    <a:ext uri="{9D8B030D-6E8A-4147-A177-3AD203B41FA5}">
                      <a16:colId xmlns:a16="http://schemas.microsoft.com/office/drawing/2014/main" val="119207981"/>
                    </a:ext>
                  </a:extLst>
                </a:gridCol>
              </a:tblGrid>
              <a:tr h="249119">
                <a:tc>
                  <a:txBody>
                    <a:bodyPr/>
                    <a:lstStyle/>
                    <a:p>
                      <a:r>
                        <a:rPr lang="de-DE" sz="600" baseline="0" dirty="0"/>
                        <a:t>Activity</a:t>
                      </a:r>
                      <a:endParaRPr lang="en-GB" sz="700" baseline="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Att1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Att2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Att3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Att4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Att5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Att6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Att7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1215201"/>
                  </a:ext>
                </a:extLst>
              </a:tr>
              <a:tr h="249119"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3651030"/>
                  </a:ext>
                </a:extLst>
              </a:tr>
              <a:tr h="249119"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B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x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8655711"/>
                  </a:ext>
                </a:extLst>
              </a:tr>
              <a:tr h="249119"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C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4505877"/>
                  </a:ext>
                </a:extLst>
              </a:tr>
              <a:tr h="249119"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D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8872144"/>
                  </a:ext>
                </a:extLst>
              </a:tr>
              <a:tr h="249119"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E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9609668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8F465563-511E-469A-9612-EC5EC993C7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2547727"/>
              </p:ext>
            </p:extLst>
          </p:nvPr>
        </p:nvGraphicFramePr>
        <p:xfrm>
          <a:off x="152224" y="1118320"/>
          <a:ext cx="4419775" cy="1484197"/>
        </p:xfrm>
        <a:graphic>
          <a:graphicData uri="http://schemas.openxmlformats.org/drawingml/2006/table">
            <a:tbl>
              <a:tblPr/>
              <a:tblGrid>
                <a:gridCol w="536660">
                  <a:extLst>
                    <a:ext uri="{9D8B030D-6E8A-4147-A177-3AD203B41FA5}">
                      <a16:colId xmlns:a16="http://schemas.microsoft.com/office/drawing/2014/main" val="926800201"/>
                    </a:ext>
                  </a:extLst>
                </a:gridCol>
                <a:gridCol w="608453">
                  <a:extLst>
                    <a:ext uri="{9D8B030D-6E8A-4147-A177-3AD203B41FA5}">
                      <a16:colId xmlns:a16="http://schemas.microsoft.com/office/drawing/2014/main" val="4128491190"/>
                    </a:ext>
                  </a:extLst>
                </a:gridCol>
                <a:gridCol w="545777">
                  <a:extLst>
                    <a:ext uri="{9D8B030D-6E8A-4147-A177-3AD203B41FA5}">
                      <a16:colId xmlns:a16="http://schemas.microsoft.com/office/drawing/2014/main" val="705220866"/>
                    </a:ext>
                  </a:extLst>
                </a:gridCol>
                <a:gridCol w="545777">
                  <a:extLst>
                    <a:ext uri="{9D8B030D-6E8A-4147-A177-3AD203B41FA5}">
                      <a16:colId xmlns:a16="http://schemas.microsoft.com/office/drawing/2014/main" val="1273576517"/>
                    </a:ext>
                  </a:extLst>
                </a:gridCol>
                <a:gridCol w="545777">
                  <a:extLst>
                    <a:ext uri="{9D8B030D-6E8A-4147-A177-3AD203B41FA5}">
                      <a16:colId xmlns:a16="http://schemas.microsoft.com/office/drawing/2014/main" val="2949544282"/>
                    </a:ext>
                  </a:extLst>
                </a:gridCol>
                <a:gridCol w="545777">
                  <a:extLst>
                    <a:ext uri="{9D8B030D-6E8A-4147-A177-3AD203B41FA5}">
                      <a16:colId xmlns:a16="http://schemas.microsoft.com/office/drawing/2014/main" val="3180147828"/>
                    </a:ext>
                  </a:extLst>
                </a:gridCol>
                <a:gridCol w="545777">
                  <a:extLst>
                    <a:ext uri="{9D8B030D-6E8A-4147-A177-3AD203B41FA5}">
                      <a16:colId xmlns:a16="http://schemas.microsoft.com/office/drawing/2014/main" val="1038153982"/>
                    </a:ext>
                  </a:extLst>
                </a:gridCol>
                <a:gridCol w="545777">
                  <a:extLst>
                    <a:ext uri="{9D8B030D-6E8A-4147-A177-3AD203B41FA5}">
                      <a16:colId xmlns:a16="http://schemas.microsoft.com/office/drawing/2014/main" val="119207981"/>
                    </a:ext>
                  </a:extLst>
                </a:gridCol>
              </a:tblGrid>
              <a:tr h="240492">
                <a:tc>
                  <a:txBody>
                    <a:bodyPr/>
                    <a:lstStyle/>
                    <a:p>
                      <a:r>
                        <a:rPr lang="de-DE" sz="600" baseline="0" dirty="0"/>
                        <a:t>Activity</a:t>
                      </a:r>
                      <a:endParaRPr lang="en-GB" sz="700" baseline="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Att1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Att2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Att3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Att4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Att5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Att6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Att7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1215201"/>
                  </a:ext>
                </a:extLst>
              </a:tr>
              <a:tr h="248741"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3651030"/>
                  </a:ext>
                </a:extLst>
              </a:tr>
              <a:tr h="248741"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B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x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8655711"/>
                  </a:ext>
                </a:extLst>
              </a:tr>
              <a:tr h="248741"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C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x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4505877"/>
                  </a:ext>
                </a:extLst>
              </a:tr>
              <a:tr h="248741"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D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x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8872144"/>
                  </a:ext>
                </a:extLst>
              </a:tr>
              <a:tr h="248741"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E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9609668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FEF70B31-E1EB-48FD-9213-CAD887B95543}"/>
              </a:ext>
            </a:extLst>
          </p:cNvPr>
          <p:cNvSpPr txBox="1"/>
          <p:nvPr/>
        </p:nvSpPr>
        <p:spPr bwMode="gray">
          <a:xfrm>
            <a:off x="3707904" y="2319957"/>
            <a:ext cx="823913" cy="251793"/>
          </a:xfrm>
          <a:prstGeom prst="rect">
            <a:avLst/>
          </a:prstGeom>
          <a:solidFill>
            <a:srgbClr val="FFFFFF">
              <a:alpha val="47059"/>
            </a:srgbClr>
          </a:solidFill>
          <a:ln w="3175">
            <a:solidFill>
              <a:schemeClr val="tx1"/>
            </a:solidFill>
          </a:ln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de-DE" dirty="0"/>
              <a:t>Rule 2</a:t>
            </a:r>
            <a:endParaRPr lang="en-GB" dirty="0" err="1"/>
          </a:p>
        </p:txBody>
      </p:sp>
    </p:spTree>
    <p:extLst>
      <p:ext uri="{BB962C8B-B14F-4D97-AF65-F5344CB8AC3E}">
        <p14:creationId xmlns:p14="http://schemas.microsoft.com/office/powerpoint/2010/main" val="728095686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58776" y="108001"/>
            <a:ext cx="6877051" cy="927588"/>
          </a:xfrm>
        </p:spPr>
        <p:txBody>
          <a:bodyPr/>
          <a:lstStyle/>
          <a:p>
            <a:r>
              <a:rPr lang="de-DE"/>
              <a:t>Agenda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/>
              <a:t>Write your first topic here</a:t>
            </a:r>
          </a:p>
          <a:p>
            <a:r>
              <a:rPr lang="de-DE"/>
              <a:t>Write your second topic here</a:t>
            </a:r>
          </a:p>
          <a:p>
            <a:r>
              <a:rPr lang="de-DE" b="1"/>
              <a:t>Highlight your topics by using bold font (change manually)</a:t>
            </a:r>
          </a:p>
          <a:p>
            <a:r>
              <a:rPr lang="de-DE"/>
              <a:t>Write your fourth topic here</a:t>
            </a:r>
          </a:p>
          <a:p>
            <a:pPr lvl="1"/>
            <a:r>
              <a:rPr lang="de-DE"/>
              <a:t>If you need further details</a:t>
            </a:r>
          </a:p>
          <a:p>
            <a:pPr lvl="1"/>
            <a:r>
              <a:rPr lang="de-DE"/>
              <a:t>Choose the second text layer</a:t>
            </a:r>
          </a:p>
          <a:p>
            <a:endParaRPr lang="en-US"/>
          </a:p>
          <a:p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C377D12-63C6-4202-9F9D-DAA0BA8C226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/>
              <a:t>Kim-Pascal Borchart BPT @ HPI Summer 2021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5522F07-387B-4989-88C2-14A21F0B738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dirty="0"/>
              <a:t>Discovering a Global Data Model from Event Logs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EAA8D8-B350-490C-AEE6-1F5A371861F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2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199560359"/>
      </p:ext>
    </p:extLst>
  </p:cSld>
  <p:clrMapOvr>
    <a:masterClrMapping/>
  </p:clrMapOvr>
  <p:transition spd="slow">
    <p:wipe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85A8F66-D192-4F33-9A79-5D8F563878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FB47B9F-E0E2-4DCE-8330-30CF14A02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Underlying Model – </a:t>
            </a:r>
            <a:br>
              <a:rPr lang="de-DE" dirty="0"/>
            </a:br>
            <a:r>
              <a:rPr lang="de-DE" dirty="0"/>
              <a:t>Which Attributes Belong Together?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0C0576-219A-4B8D-8F62-FCBBF72B8448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Kim-Pascal Borchart BPT @ HPI Summer 2021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4AD9A3-973C-43D9-A3C5-A95A1F54DD1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Discovering a Global Data Model from Event Logs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4BEA5D-8C40-425F-9B16-B2DCCBCEC88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20</a:t>
            </a:fld>
            <a:endParaRPr lang="en-US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2C8E2F9-1AFC-4F35-B295-D2A5E3F721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27574"/>
            <a:ext cx="9144000" cy="4188464"/>
          </a:xfrm>
          <a:prstGeom prst="rect">
            <a:avLst/>
          </a:prstGeom>
        </p:spPr>
      </p:pic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973D3102-F2CE-404E-A781-B629C8A7EBFD}"/>
              </a:ext>
            </a:extLst>
          </p:cNvPr>
          <p:cNvGraphicFramePr>
            <a:graphicFrameLocks noGrp="1"/>
          </p:cNvGraphicFramePr>
          <p:nvPr/>
        </p:nvGraphicFramePr>
        <p:xfrm>
          <a:off x="152224" y="1107805"/>
          <a:ext cx="4419776" cy="1494714"/>
        </p:xfrm>
        <a:graphic>
          <a:graphicData uri="http://schemas.openxmlformats.org/drawingml/2006/table">
            <a:tbl>
              <a:tblPr/>
              <a:tblGrid>
                <a:gridCol w="489027">
                  <a:extLst>
                    <a:ext uri="{9D8B030D-6E8A-4147-A177-3AD203B41FA5}">
                      <a16:colId xmlns:a16="http://schemas.microsoft.com/office/drawing/2014/main" val="926800201"/>
                    </a:ext>
                  </a:extLst>
                </a:gridCol>
                <a:gridCol w="615917">
                  <a:extLst>
                    <a:ext uri="{9D8B030D-6E8A-4147-A177-3AD203B41FA5}">
                      <a16:colId xmlns:a16="http://schemas.microsoft.com/office/drawing/2014/main" val="4128491190"/>
                    </a:ext>
                  </a:extLst>
                </a:gridCol>
                <a:gridCol w="552472">
                  <a:extLst>
                    <a:ext uri="{9D8B030D-6E8A-4147-A177-3AD203B41FA5}">
                      <a16:colId xmlns:a16="http://schemas.microsoft.com/office/drawing/2014/main" val="705220866"/>
                    </a:ext>
                  </a:extLst>
                </a:gridCol>
                <a:gridCol w="552472">
                  <a:extLst>
                    <a:ext uri="{9D8B030D-6E8A-4147-A177-3AD203B41FA5}">
                      <a16:colId xmlns:a16="http://schemas.microsoft.com/office/drawing/2014/main" val="1273576517"/>
                    </a:ext>
                  </a:extLst>
                </a:gridCol>
                <a:gridCol w="552472">
                  <a:extLst>
                    <a:ext uri="{9D8B030D-6E8A-4147-A177-3AD203B41FA5}">
                      <a16:colId xmlns:a16="http://schemas.microsoft.com/office/drawing/2014/main" val="2949544282"/>
                    </a:ext>
                  </a:extLst>
                </a:gridCol>
                <a:gridCol w="552472">
                  <a:extLst>
                    <a:ext uri="{9D8B030D-6E8A-4147-A177-3AD203B41FA5}">
                      <a16:colId xmlns:a16="http://schemas.microsoft.com/office/drawing/2014/main" val="3180147828"/>
                    </a:ext>
                  </a:extLst>
                </a:gridCol>
                <a:gridCol w="552472">
                  <a:extLst>
                    <a:ext uri="{9D8B030D-6E8A-4147-A177-3AD203B41FA5}">
                      <a16:colId xmlns:a16="http://schemas.microsoft.com/office/drawing/2014/main" val="1038153982"/>
                    </a:ext>
                  </a:extLst>
                </a:gridCol>
                <a:gridCol w="552472">
                  <a:extLst>
                    <a:ext uri="{9D8B030D-6E8A-4147-A177-3AD203B41FA5}">
                      <a16:colId xmlns:a16="http://schemas.microsoft.com/office/drawing/2014/main" val="119207981"/>
                    </a:ext>
                  </a:extLst>
                </a:gridCol>
              </a:tblGrid>
              <a:tr h="249119">
                <a:tc>
                  <a:txBody>
                    <a:bodyPr/>
                    <a:lstStyle/>
                    <a:p>
                      <a:r>
                        <a:rPr lang="de-DE" sz="600" baseline="0" dirty="0"/>
                        <a:t>Activity</a:t>
                      </a:r>
                      <a:endParaRPr lang="en-GB" sz="700" baseline="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Att1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Att2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Att3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Att4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Att5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Att6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Att7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1215201"/>
                  </a:ext>
                </a:extLst>
              </a:tr>
              <a:tr h="249119"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3651030"/>
                  </a:ext>
                </a:extLst>
              </a:tr>
              <a:tr h="249119"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B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x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8655711"/>
                  </a:ext>
                </a:extLst>
              </a:tr>
              <a:tr h="249119"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C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4505877"/>
                  </a:ext>
                </a:extLst>
              </a:tr>
              <a:tr h="249119"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D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8872144"/>
                  </a:ext>
                </a:extLst>
              </a:tr>
              <a:tr h="249119"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E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9609668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0CEDE402-7DC5-4D62-89BE-06ED8C5804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3764389"/>
              </p:ext>
            </p:extLst>
          </p:nvPr>
        </p:nvGraphicFramePr>
        <p:xfrm>
          <a:off x="152224" y="1107805"/>
          <a:ext cx="4419776" cy="1494714"/>
        </p:xfrm>
        <a:graphic>
          <a:graphicData uri="http://schemas.openxmlformats.org/drawingml/2006/table">
            <a:tbl>
              <a:tblPr/>
              <a:tblGrid>
                <a:gridCol w="489027">
                  <a:extLst>
                    <a:ext uri="{9D8B030D-6E8A-4147-A177-3AD203B41FA5}">
                      <a16:colId xmlns:a16="http://schemas.microsoft.com/office/drawing/2014/main" val="926800201"/>
                    </a:ext>
                  </a:extLst>
                </a:gridCol>
                <a:gridCol w="615917">
                  <a:extLst>
                    <a:ext uri="{9D8B030D-6E8A-4147-A177-3AD203B41FA5}">
                      <a16:colId xmlns:a16="http://schemas.microsoft.com/office/drawing/2014/main" val="4128491190"/>
                    </a:ext>
                  </a:extLst>
                </a:gridCol>
                <a:gridCol w="552472">
                  <a:extLst>
                    <a:ext uri="{9D8B030D-6E8A-4147-A177-3AD203B41FA5}">
                      <a16:colId xmlns:a16="http://schemas.microsoft.com/office/drawing/2014/main" val="705220866"/>
                    </a:ext>
                  </a:extLst>
                </a:gridCol>
                <a:gridCol w="552472">
                  <a:extLst>
                    <a:ext uri="{9D8B030D-6E8A-4147-A177-3AD203B41FA5}">
                      <a16:colId xmlns:a16="http://schemas.microsoft.com/office/drawing/2014/main" val="1273576517"/>
                    </a:ext>
                  </a:extLst>
                </a:gridCol>
                <a:gridCol w="552472">
                  <a:extLst>
                    <a:ext uri="{9D8B030D-6E8A-4147-A177-3AD203B41FA5}">
                      <a16:colId xmlns:a16="http://schemas.microsoft.com/office/drawing/2014/main" val="2949544282"/>
                    </a:ext>
                  </a:extLst>
                </a:gridCol>
                <a:gridCol w="552472">
                  <a:extLst>
                    <a:ext uri="{9D8B030D-6E8A-4147-A177-3AD203B41FA5}">
                      <a16:colId xmlns:a16="http://schemas.microsoft.com/office/drawing/2014/main" val="3180147828"/>
                    </a:ext>
                  </a:extLst>
                </a:gridCol>
                <a:gridCol w="552472">
                  <a:extLst>
                    <a:ext uri="{9D8B030D-6E8A-4147-A177-3AD203B41FA5}">
                      <a16:colId xmlns:a16="http://schemas.microsoft.com/office/drawing/2014/main" val="1038153982"/>
                    </a:ext>
                  </a:extLst>
                </a:gridCol>
                <a:gridCol w="552472">
                  <a:extLst>
                    <a:ext uri="{9D8B030D-6E8A-4147-A177-3AD203B41FA5}">
                      <a16:colId xmlns:a16="http://schemas.microsoft.com/office/drawing/2014/main" val="119207981"/>
                    </a:ext>
                  </a:extLst>
                </a:gridCol>
              </a:tblGrid>
              <a:tr h="248729">
                <a:tc>
                  <a:txBody>
                    <a:bodyPr/>
                    <a:lstStyle/>
                    <a:p>
                      <a:r>
                        <a:rPr lang="de-DE" sz="600" baseline="0" dirty="0"/>
                        <a:t>Activity</a:t>
                      </a:r>
                      <a:endParaRPr lang="en-GB" sz="700" baseline="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Att1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Att2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Att3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Att4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Att5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Att6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Att7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1215201"/>
                  </a:ext>
                </a:extLst>
              </a:tr>
              <a:tr h="249197">
                <a:tc>
                  <a:txBody>
                    <a:bodyPr/>
                    <a:lstStyle/>
                    <a:p>
                      <a:r>
                        <a:rPr lang="de-DE" sz="800" baseline="0" dirty="0"/>
                        <a:t>A</a:t>
                      </a:r>
                      <a:endParaRPr lang="en-GB" sz="8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baseline="0" dirty="0"/>
                        <a:t>0</a:t>
                      </a:r>
                      <a:endParaRPr lang="en-GB" sz="8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baseline="0" dirty="0"/>
                        <a:t>0</a:t>
                      </a:r>
                      <a:endParaRPr lang="en-GB" sz="8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baseline="0" dirty="0"/>
                        <a:t>0</a:t>
                      </a:r>
                      <a:endParaRPr lang="en-GB" sz="8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3651030"/>
                  </a:ext>
                </a:extLst>
              </a:tr>
              <a:tr h="249197">
                <a:tc>
                  <a:txBody>
                    <a:bodyPr/>
                    <a:lstStyle/>
                    <a:p>
                      <a:r>
                        <a:rPr lang="de-DE" sz="800" baseline="0" dirty="0"/>
                        <a:t>B</a:t>
                      </a:r>
                      <a:endParaRPr lang="en-GB" sz="8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baseline="0" dirty="0"/>
                        <a:t>0</a:t>
                      </a:r>
                      <a:endParaRPr lang="en-GB" sz="8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baseline="0" dirty="0"/>
                        <a:t>0</a:t>
                      </a:r>
                      <a:endParaRPr lang="en-GB" sz="8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baseline="0" dirty="0"/>
                        <a:t>x</a:t>
                      </a:r>
                      <a:endParaRPr lang="en-GB" sz="8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baseline="0" dirty="0"/>
                        <a:t>x</a:t>
                      </a:r>
                      <a:endParaRPr lang="en-GB" sz="8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baseline="0" dirty="0"/>
                        <a:t>x</a:t>
                      </a:r>
                      <a:endParaRPr lang="en-GB" sz="8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baseline="0" dirty="0"/>
                        <a:t>0</a:t>
                      </a:r>
                      <a:endParaRPr lang="en-GB" sz="8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baseline="0" dirty="0"/>
                        <a:t>0</a:t>
                      </a:r>
                      <a:endParaRPr lang="en-GB" sz="8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8655711"/>
                  </a:ext>
                </a:extLst>
              </a:tr>
              <a:tr h="249197">
                <a:tc>
                  <a:txBody>
                    <a:bodyPr/>
                    <a:lstStyle/>
                    <a:p>
                      <a:r>
                        <a:rPr lang="de-DE" sz="800" baseline="0" dirty="0"/>
                        <a:t>C</a:t>
                      </a:r>
                      <a:endParaRPr lang="en-GB" sz="8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baseline="0" dirty="0"/>
                        <a:t>0</a:t>
                      </a:r>
                      <a:endParaRPr lang="en-GB" sz="8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baseline="0" dirty="0"/>
                        <a:t>0</a:t>
                      </a:r>
                      <a:endParaRPr lang="en-GB" sz="8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baseline="0" dirty="0"/>
                        <a:t>0</a:t>
                      </a:r>
                      <a:endParaRPr lang="en-GB" sz="8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4505877"/>
                  </a:ext>
                </a:extLst>
              </a:tr>
              <a:tr h="249197">
                <a:tc>
                  <a:txBody>
                    <a:bodyPr/>
                    <a:lstStyle/>
                    <a:p>
                      <a:r>
                        <a:rPr lang="de-DE" sz="800" baseline="0" dirty="0"/>
                        <a:t>D</a:t>
                      </a:r>
                      <a:endParaRPr lang="en-GB" sz="8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baseline="0" dirty="0"/>
                        <a:t>0</a:t>
                      </a:r>
                      <a:endParaRPr lang="en-GB" sz="8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baseline="0" dirty="0"/>
                        <a:t>0</a:t>
                      </a:r>
                      <a:endParaRPr lang="en-GB" sz="8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baseline="0" dirty="0"/>
                        <a:t>0</a:t>
                      </a:r>
                      <a:endParaRPr lang="en-GB" sz="8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8872144"/>
                  </a:ext>
                </a:extLst>
              </a:tr>
              <a:tr h="249197">
                <a:tc>
                  <a:txBody>
                    <a:bodyPr/>
                    <a:lstStyle/>
                    <a:p>
                      <a:r>
                        <a:rPr lang="de-DE" sz="800" baseline="0" dirty="0"/>
                        <a:t>E</a:t>
                      </a:r>
                      <a:endParaRPr lang="en-GB" sz="8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baseline="0" dirty="0"/>
                        <a:t>0</a:t>
                      </a:r>
                      <a:endParaRPr lang="en-GB" sz="8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baseline="0" dirty="0"/>
                        <a:t>0</a:t>
                      </a:r>
                      <a:endParaRPr lang="en-GB" sz="8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baseline="0" dirty="0"/>
                        <a:t>0</a:t>
                      </a:r>
                      <a:endParaRPr lang="en-GB" sz="8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9609668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6F7AC5D4-F3E1-4F3D-B94F-9C2FA7A4ADDD}"/>
              </a:ext>
            </a:extLst>
          </p:cNvPr>
          <p:cNvSpPr txBox="1"/>
          <p:nvPr/>
        </p:nvSpPr>
        <p:spPr bwMode="gray">
          <a:xfrm>
            <a:off x="3707904" y="2319957"/>
            <a:ext cx="823913" cy="251793"/>
          </a:xfrm>
          <a:prstGeom prst="rect">
            <a:avLst/>
          </a:prstGeom>
          <a:solidFill>
            <a:srgbClr val="FFFFFF">
              <a:alpha val="47059"/>
            </a:srgbClr>
          </a:solidFill>
          <a:ln w="3175">
            <a:solidFill>
              <a:schemeClr val="tx1"/>
            </a:solidFill>
          </a:ln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de-DE" dirty="0"/>
              <a:t>Rule 3</a:t>
            </a:r>
            <a:endParaRPr lang="en-GB" dirty="0" err="1"/>
          </a:p>
        </p:txBody>
      </p:sp>
    </p:spTree>
    <p:extLst>
      <p:ext uri="{BB962C8B-B14F-4D97-AF65-F5344CB8AC3E}">
        <p14:creationId xmlns:p14="http://schemas.microsoft.com/office/powerpoint/2010/main" val="1823401076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85A8F66-D192-4F33-9A79-5D8F563878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FB47B9F-E0E2-4DCE-8330-30CF14A02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Underlying Model – </a:t>
            </a:r>
            <a:br>
              <a:rPr lang="de-DE" dirty="0"/>
            </a:br>
            <a:r>
              <a:rPr lang="de-DE" dirty="0"/>
              <a:t>Which Attributes Belong Together?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0C0576-219A-4B8D-8F62-FCBBF72B8448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Kim-Pascal Borchart BPT @ HPI Summer 2021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4AD9A3-973C-43D9-A3C5-A95A1F54DD1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Discovering a Global Data Model from Event Logs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4BEA5D-8C40-425F-9B16-B2DCCBCEC88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21</a:t>
            </a:fld>
            <a:endParaRPr lang="en-US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2C8E2F9-1AFC-4F35-B295-D2A5E3F721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27574"/>
            <a:ext cx="9144000" cy="4188464"/>
          </a:xfrm>
          <a:prstGeom prst="rect">
            <a:avLst/>
          </a:prstGeom>
        </p:spPr>
      </p:pic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973D3102-F2CE-404E-A781-B629C8A7EBFD}"/>
              </a:ext>
            </a:extLst>
          </p:cNvPr>
          <p:cNvGraphicFramePr>
            <a:graphicFrameLocks noGrp="1"/>
          </p:cNvGraphicFramePr>
          <p:nvPr/>
        </p:nvGraphicFramePr>
        <p:xfrm>
          <a:off x="152224" y="1107805"/>
          <a:ext cx="4419776" cy="1494714"/>
        </p:xfrm>
        <a:graphic>
          <a:graphicData uri="http://schemas.openxmlformats.org/drawingml/2006/table">
            <a:tbl>
              <a:tblPr/>
              <a:tblGrid>
                <a:gridCol w="489027">
                  <a:extLst>
                    <a:ext uri="{9D8B030D-6E8A-4147-A177-3AD203B41FA5}">
                      <a16:colId xmlns:a16="http://schemas.microsoft.com/office/drawing/2014/main" val="926800201"/>
                    </a:ext>
                  </a:extLst>
                </a:gridCol>
                <a:gridCol w="615917">
                  <a:extLst>
                    <a:ext uri="{9D8B030D-6E8A-4147-A177-3AD203B41FA5}">
                      <a16:colId xmlns:a16="http://schemas.microsoft.com/office/drawing/2014/main" val="4128491190"/>
                    </a:ext>
                  </a:extLst>
                </a:gridCol>
                <a:gridCol w="552472">
                  <a:extLst>
                    <a:ext uri="{9D8B030D-6E8A-4147-A177-3AD203B41FA5}">
                      <a16:colId xmlns:a16="http://schemas.microsoft.com/office/drawing/2014/main" val="705220866"/>
                    </a:ext>
                  </a:extLst>
                </a:gridCol>
                <a:gridCol w="552472">
                  <a:extLst>
                    <a:ext uri="{9D8B030D-6E8A-4147-A177-3AD203B41FA5}">
                      <a16:colId xmlns:a16="http://schemas.microsoft.com/office/drawing/2014/main" val="1273576517"/>
                    </a:ext>
                  </a:extLst>
                </a:gridCol>
                <a:gridCol w="552472">
                  <a:extLst>
                    <a:ext uri="{9D8B030D-6E8A-4147-A177-3AD203B41FA5}">
                      <a16:colId xmlns:a16="http://schemas.microsoft.com/office/drawing/2014/main" val="2949544282"/>
                    </a:ext>
                  </a:extLst>
                </a:gridCol>
                <a:gridCol w="552472">
                  <a:extLst>
                    <a:ext uri="{9D8B030D-6E8A-4147-A177-3AD203B41FA5}">
                      <a16:colId xmlns:a16="http://schemas.microsoft.com/office/drawing/2014/main" val="3180147828"/>
                    </a:ext>
                  </a:extLst>
                </a:gridCol>
                <a:gridCol w="552472">
                  <a:extLst>
                    <a:ext uri="{9D8B030D-6E8A-4147-A177-3AD203B41FA5}">
                      <a16:colId xmlns:a16="http://schemas.microsoft.com/office/drawing/2014/main" val="1038153982"/>
                    </a:ext>
                  </a:extLst>
                </a:gridCol>
                <a:gridCol w="552472">
                  <a:extLst>
                    <a:ext uri="{9D8B030D-6E8A-4147-A177-3AD203B41FA5}">
                      <a16:colId xmlns:a16="http://schemas.microsoft.com/office/drawing/2014/main" val="119207981"/>
                    </a:ext>
                  </a:extLst>
                </a:gridCol>
              </a:tblGrid>
              <a:tr h="249119">
                <a:tc>
                  <a:txBody>
                    <a:bodyPr/>
                    <a:lstStyle/>
                    <a:p>
                      <a:r>
                        <a:rPr lang="de-DE" sz="600" baseline="0" dirty="0"/>
                        <a:t>Activity</a:t>
                      </a:r>
                      <a:endParaRPr lang="en-GB" sz="700" baseline="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Att1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Att2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Att3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Att4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Att5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Att6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Att7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1215201"/>
                  </a:ext>
                </a:extLst>
              </a:tr>
              <a:tr h="249119"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3651030"/>
                  </a:ext>
                </a:extLst>
              </a:tr>
              <a:tr h="249119"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B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x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8655711"/>
                  </a:ext>
                </a:extLst>
              </a:tr>
              <a:tr h="249119"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C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4505877"/>
                  </a:ext>
                </a:extLst>
              </a:tr>
              <a:tr h="249119"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D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8872144"/>
                  </a:ext>
                </a:extLst>
              </a:tr>
              <a:tr h="249119"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E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9609668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91CFF7D3-3DC1-4C6B-888A-9C3ED163F1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4814456"/>
              </p:ext>
            </p:extLst>
          </p:nvPr>
        </p:nvGraphicFramePr>
        <p:xfrm>
          <a:off x="162109" y="1107805"/>
          <a:ext cx="4409888" cy="1494714"/>
        </p:xfrm>
        <a:graphic>
          <a:graphicData uri="http://schemas.openxmlformats.org/drawingml/2006/table">
            <a:tbl>
              <a:tblPr/>
              <a:tblGrid>
                <a:gridCol w="487933">
                  <a:extLst>
                    <a:ext uri="{9D8B030D-6E8A-4147-A177-3AD203B41FA5}">
                      <a16:colId xmlns:a16="http://schemas.microsoft.com/office/drawing/2014/main" val="926800201"/>
                    </a:ext>
                  </a:extLst>
                </a:gridCol>
                <a:gridCol w="614539">
                  <a:extLst>
                    <a:ext uri="{9D8B030D-6E8A-4147-A177-3AD203B41FA5}">
                      <a16:colId xmlns:a16="http://schemas.microsoft.com/office/drawing/2014/main" val="4128491190"/>
                    </a:ext>
                  </a:extLst>
                </a:gridCol>
                <a:gridCol w="551236">
                  <a:extLst>
                    <a:ext uri="{9D8B030D-6E8A-4147-A177-3AD203B41FA5}">
                      <a16:colId xmlns:a16="http://schemas.microsoft.com/office/drawing/2014/main" val="705220866"/>
                    </a:ext>
                  </a:extLst>
                </a:gridCol>
                <a:gridCol w="551236">
                  <a:extLst>
                    <a:ext uri="{9D8B030D-6E8A-4147-A177-3AD203B41FA5}">
                      <a16:colId xmlns:a16="http://schemas.microsoft.com/office/drawing/2014/main" val="1273576517"/>
                    </a:ext>
                  </a:extLst>
                </a:gridCol>
                <a:gridCol w="551236">
                  <a:extLst>
                    <a:ext uri="{9D8B030D-6E8A-4147-A177-3AD203B41FA5}">
                      <a16:colId xmlns:a16="http://schemas.microsoft.com/office/drawing/2014/main" val="2949544282"/>
                    </a:ext>
                  </a:extLst>
                </a:gridCol>
                <a:gridCol w="551236">
                  <a:extLst>
                    <a:ext uri="{9D8B030D-6E8A-4147-A177-3AD203B41FA5}">
                      <a16:colId xmlns:a16="http://schemas.microsoft.com/office/drawing/2014/main" val="3180147828"/>
                    </a:ext>
                  </a:extLst>
                </a:gridCol>
                <a:gridCol w="551236">
                  <a:extLst>
                    <a:ext uri="{9D8B030D-6E8A-4147-A177-3AD203B41FA5}">
                      <a16:colId xmlns:a16="http://schemas.microsoft.com/office/drawing/2014/main" val="1038153982"/>
                    </a:ext>
                  </a:extLst>
                </a:gridCol>
                <a:gridCol w="551236">
                  <a:extLst>
                    <a:ext uri="{9D8B030D-6E8A-4147-A177-3AD203B41FA5}">
                      <a16:colId xmlns:a16="http://schemas.microsoft.com/office/drawing/2014/main" val="119207981"/>
                    </a:ext>
                  </a:extLst>
                </a:gridCol>
              </a:tblGrid>
              <a:tr h="249119">
                <a:tc>
                  <a:txBody>
                    <a:bodyPr/>
                    <a:lstStyle/>
                    <a:p>
                      <a:r>
                        <a:rPr lang="de-DE" sz="600" baseline="0" dirty="0"/>
                        <a:t>Activity</a:t>
                      </a:r>
                      <a:endParaRPr lang="en-GB" sz="700" baseline="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Att1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Att2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Att3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Att4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Att5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Att6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Att7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1215201"/>
                  </a:ext>
                </a:extLst>
              </a:tr>
              <a:tr h="249119"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z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m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n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z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3651030"/>
                  </a:ext>
                </a:extLst>
              </a:tr>
              <a:tr h="249119"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B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y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y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x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x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x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z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8655711"/>
                  </a:ext>
                </a:extLst>
              </a:tr>
              <a:tr h="249119"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C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x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z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y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x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4505877"/>
                  </a:ext>
                </a:extLst>
              </a:tr>
              <a:tr h="249119"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D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x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y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z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8872144"/>
                  </a:ext>
                </a:extLst>
              </a:tr>
              <a:tr h="249119"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E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y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x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x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9609668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DD88C3D4-714B-4AC6-9493-0617FF909087}"/>
              </a:ext>
            </a:extLst>
          </p:cNvPr>
          <p:cNvSpPr txBox="1"/>
          <p:nvPr/>
        </p:nvSpPr>
        <p:spPr bwMode="gray">
          <a:xfrm>
            <a:off x="3707904" y="2319957"/>
            <a:ext cx="823913" cy="251793"/>
          </a:xfrm>
          <a:prstGeom prst="rect">
            <a:avLst/>
          </a:prstGeom>
          <a:solidFill>
            <a:srgbClr val="FFFFFF">
              <a:alpha val="47059"/>
            </a:srgbClr>
          </a:solidFill>
          <a:ln w="3175">
            <a:solidFill>
              <a:schemeClr val="tx1"/>
            </a:solidFill>
          </a:ln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de-DE" dirty="0"/>
              <a:t>Rule 4</a:t>
            </a:r>
            <a:endParaRPr lang="en-GB" dirty="0" err="1"/>
          </a:p>
        </p:txBody>
      </p:sp>
    </p:spTree>
    <p:extLst>
      <p:ext uri="{BB962C8B-B14F-4D97-AF65-F5344CB8AC3E}">
        <p14:creationId xmlns:p14="http://schemas.microsoft.com/office/powerpoint/2010/main" val="803912151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85A8F66-D192-4F33-9A79-5D8F563878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FB47B9F-E0E2-4DCE-8330-30CF14A02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Underlying Model – </a:t>
            </a:r>
            <a:br>
              <a:rPr lang="de-DE" dirty="0"/>
            </a:br>
            <a:r>
              <a:rPr lang="de-DE" dirty="0"/>
              <a:t>Which Attributes Belong Together?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0C0576-219A-4B8D-8F62-FCBBF72B8448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Kim-Pascal Borchart BPT @ HPI Summer 2021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4AD9A3-973C-43D9-A3C5-A95A1F54DD1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Discovering a Global Data Model from Event Logs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4BEA5D-8C40-425F-9B16-B2DCCBCEC88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22</a:t>
            </a:fld>
            <a:endParaRPr lang="en-US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2C8E2F9-1AFC-4F35-B295-D2A5E3F721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27574"/>
            <a:ext cx="9144000" cy="4188464"/>
          </a:xfrm>
          <a:prstGeom prst="rect">
            <a:avLst/>
          </a:prstGeom>
        </p:spPr>
      </p:pic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973D3102-F2CE-404E-A781-B629C8A7EBFD}"/>
              </a:ext>
            </a:extLst>
          </p:cNvPr>
          <p:cNvGraphicFramePr>
            <a:graphicFrameLocks noGrp="1"/>
          </p:cNvGraphicFramePr>
          <p:nvPr/>
        </p:nvGraphicFramePr>
        <p:xfrm>
          <a:off x="152224" y="1107805"/>
          <a:ext cx="4419776" cy="1494714"/>
        </p:xfrm>
        <a:graphic>
          <a:graphicData uri="http://schemas.openxmlformats.org/drawingml/2006/table">
            <a:tbl>
              <a:tblPr/>
              <a:tblGrid>
                <a:gridCol w="489027">
                  <a:extLst>
                    <a:ext uri="{9D8B030D-6E8A-4147-A177-3AD203B41FA5}">
                      <a16:colId xmlns:a16="http://schemas.microsoft.com/office/drawing/2014/main" val="926800201"/>
                    </a:ext>
                  </a:extLst>
                </a:gridCol>
                <a:gridCol w="615917">
                  <a:extLst>
                    <a:ext uri="{9D8B030D-6E8A-4147-A177-3AD203B41FA5}">
                      <a16:colId xmlns:a16="http://schemas.microsoft.com/office/drawing/2014/main" val="4128491190"/>
                    </a:ext>
                  </a:extLst>
                </a:gridCol>
                <a:gridCol w="552472">
                  <a:extLst>
                    <a:ext uri="{9D8B030D-6E8A-4147-A177-3AD203B41FA5}">
                      <a16:colId xmlns:a16="http://schemas.microsoft.com/office/drawing/2014/main" val="705220866"/>
                    </a:ext>
                  </a:extLst>
                </a:gridCol>
                <a:gridCol w="552472">
                  <a:extLst>
                    <a:ext uri="{9D8B030D-6E8A-4147-A177-3AD203B41FA5}">
                      <a16:colId xmlns:a16="http://schemas.microsoft.com/office/drawing/2014/main" val="1273576517"/>
                    </a:ext>
                  </a:extLst>
                </a:gridCol>
                <a:gridCol w="552472">
                  <a:extLst>
                    <a:ext uri="{9D8B030D-6E8A-4147-A177-3AD203B41FA5}">
                      <a16:colId xmlns:a16="http://schemas.microsoft.com/office/drawing/2014/main" val="2949544282"/>
                    </a:ext>
                  </a:extLst>
                </a:gridCol>
                <a:gridCol w="552472">
                  <a:extLst>
                    <a:ext uri="{9D8B030D-6E8A-4147-A177-3AD203B41FA5}">
                      <a16:colId xmlns:a16="http://schemas.microsoft.com/office/drawing/2014/main" val="3180147828"/>
                    </a:ext>
                  </a:extLst>
                </a:gridCol>
                <a:gridCol w="552472">
                  <a:extLst>
                    <a:ext uri="{9D8B030D-6E8A-4147-A177-3AD203B41FA5}">
                      <a16:colId xmlns:a16="http://schemas.microsoft.com/office/drawing/2014/main" val="1038153982"/>
                    </a:ext>
                  </a:extLst>
                </a:gridCol>
                <a:gridCol w="552472">
                  <a:extLst>
                    <a:ext uri="{9D8B030D-6E8A-4147-A177-3AD203B41FA5}">
                      <a16:colId xmlns:a16="http://schemas.microsoft.com/office/drawing/2014/main" val="119207981"/>
                    </a:ext>
                  </a:extLst>
                </a:gridCol>
              </a:tblGrid>
              <a:tr h="249119">
                <a:tc>
                  <a:txBody>
                    <a:bodyPr/>
                    <a:lstStyle/>
                    <a:p>
                      <a:r>
                        <a:rPr lang="de-DE" sz="600" baseline="0" dirty="0"/>
                        <a:t>Activity</a:t>
                      </a:r>
                      <a:endParaRPr lang="en-GB" sz="700" baseline="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Att1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Att2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Att3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Att4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Att5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Att6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Att7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1215201"/>
                  </a:ext>
                </a:extLst>
              </a:tr>
              <a:tr h="249119"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3651030"/>
                  </a:ext>
                </a:extLst>
              </a:tr>
              <a:tr h="249119"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B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x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8655711"/>
                  </a:ext>
                </a:extLst>
              </a:tr>
              <a:tr h="249119"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C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4505877"/>
                  </a:ext>
                </a:extLst>
              </a:tr>
              <a:tr h="249119"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D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8872144"/>
                  </a:ext>
                </a:extLst>
              </a:tr>
              <a:tr h="249119"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E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9609668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91CFF7D3-3DC1-4C6B-888A-9C3ED163F157}"/>
              </a:ext>
            </a:extLst>
          </p:cNvPr>
          <p:cNvGraphicFramePr>
            <a:graphicFrameLocks noGrp="1"/>
          </p:cNvGraphicFramePr>
          <p:nvPr/>
        </p:nvGraphicFramePr>
        <p:xfrm>
          <a:off x="162109" y="1107805"/>
          <a:ext cx="4409888" cy="1494714"/>
        </p:xfrm>
        <a:graphic>
          <a:graphicData uri="http://schemas.openxmlformats.org/drawingml/2006/table">
            <a:tbl>
              <a:tblPr/>
              <a:tblGrid>
                <a:gridCol w="487933">
                  <a:extLst>
                    <a:ext uri="{9D8B030D-6E8A-4147-A177-3AD203B41FA5}">
                      <a16:colId xmlns:a16="http://schemas.microsoft.com/office/drawing/2014/main" val="926800201"/>
                    </a:ext>
                  </a:extLst>
                </a:gridCol>
                <a:gridCol w="614539">
                  <a:extLst>
                    <a:ext uri="{9D8B030D-6E8A-4147-A177-3AD203B41FA5}">
                      <a16:colId xmlns:a16="http://schemas.microsoft.com/office/drawing/2014/main" val="4128491190"/>
                    </a:ext>
                  </a:extLst>
                </a:gridCol>
                <a:gridCol w="551236">
                  <a:extLst>
                    <a:ext uri="{9D8B030D-6E8A-4147-A177-3AD203B41FA5}">
                      <a16:colId xmlns:a16="http://schemas.microsoft.com/office/drawing/2014/main" val="705220866"/>
                    </a:ext>
                  </a:extLst>
                </a:gridCol>
                <a:gridCol w="551236">
                  <a:extLst>
                    <a:ext uri="{9D8B030D-6E8A-4147-A177-3AD203B41FA5}">
                      <a16:colId xmlns:a16="http://schemas.microsoft.com/office/drawing/2014/main" val="1273576517"/>
                    </a:ext>
                  </a:extLst>
                </a:gridCol>
                <a:gridCol w="551236">
                  <a:extLst>
                    <a:ext uri="{9D8B030D-6E8A-4147-A177-3AD203B41FA5}">
                      <a16:colId xmlns:a16="http://schemas.microsoft.com/office/drawing/2014/main" val="2949544282"/>
                    </a:ext>
                  </a:extLst>
                </a:gridCol>
                <a:gridCol w="551236">
                  <a:extLst>
                    <a:ext uri="{9D8B030D-6E8A-4147-A177-3AD203B41FA5}">
                      <a16:colId xmlns:a16="http://schemas.microsoft.com/office/drawing/2014/main" val="3180147828"/>
                    </a:ext>
                  </a:extLst>
                </a:gridCol>
                <a:gridCol w="551236">
                  <a:extLst>
                    <a:ext uri="{9D8B030D-6E8A-4147-A177-3AD203B41FA5}">
                      <a16:colId xmlns:a16="http://schemas.microsoft.com/office/drawing/2014/main" val="1038153982"/>
                    </a:ext>
                  </a:extLst>
                </a:gridCol>
                <a:gridCol w="551236">
                  <a:extLst>
                    <a:ext uri="{9D8B030D-6E8A-4147-A177-3AD203B41FA5}">
                      <a16:colId xmlns:a16="http://schemas.microsoft.com/office/drawing/2014/main" val="119207981"/>
                    </a:ext>
                  </a:extLst>
                </a:gridCol>
              </a:tblGrid>
              <a:tr h="249119">
                <a:tc>
                  <a:txBody>
                    <a:bodyPr/>
                    <a:lstStyle/>
                    <a:p>
                      <a:r>
                        <a:rPr lang="de-DE" sz="600" baseline="0" dirty="0"/>
                        <a:t>Activity</a:t>
                      </a:r>
                      <a:endParaRPr lang="en-GB" sz="700" baseline="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Att1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Att2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Att3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Att4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Att5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Att6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Att7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1215201"/>
                  </a:ext>
                </a:extLst>
              </a:tr>
              <a:tr h="249119"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z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m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n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z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3651030"/>
                  </a:ext>
                </a:extLst>
              </a:tr>
              <a:tr h="249119"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B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y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y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x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x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x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z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8655711"/>
                  </a:ext>
                </a:extLst>
              </a:tr>
              <a:tr h="249119"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C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x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z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y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x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4505877"/>
                  </a:ext>
                </a:extLst>
              </a:tr>
              <a:tr h="249119"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D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x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y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z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8872144"/>
                  </a:ext>
                </a:extLst>
              </a:tr>
              <a:tr h="249119"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E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y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x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x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9609668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DD88C3D4-714B-4AC6-9493-0617FF909087}"/>
              </a:ext>
            </a:extLst>
          </p:cNvPr>
          <p:cNvSpPr txBox="1"/>
          <p:nvPr/>
        </p:nvSpPr>
        <p:spPr bwMode="gray">
          <a:xfrm>
            <a:off x="3707904" y="2319957"/>
            <a:ext cx="823913" cy="251793"/>
          </a:xfrm>
          <a:prstGeom prst="rect">
            <a:avLst/>
          </a:prstGeom>
          <a:solidFill>
            <a:srgbClr val="FFFFFF">
              <a:alpha val="47059"/>
            </a:srgbClr>
          </a:solidFill>
          <a:ln w="3175">
            <a:solidFill>
              <a:schemeClr val="tx1"/>
            </a:solidFill>
          </a:ln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de-DE" dirty="0"/>
              <a:t>Rule 4</a:t>
            </a:r>
            <a:endParaRPr lang="en-GB" dirty="0" err="1"/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FF862EC1-8268-4F73-A2E2-BC91D29BFC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511343"/>
              </p:ext>
            </p:extLst>
          </p:nvPr>
        </p:nvGraphicFramePr>
        <p:xfrm>
          <a:off x="162109" y="1107805"/>
          <a:ext cx="4409888" cy="1494714"/>
        </p:xfrm>
        <a:graphic>
          <a:graphicData uri="http://schemas.openxmlformats.org/drawingml/2006/table">
            <a:tbl>
              <a:tblPr/>
              <a:tblGrid>
                <a:gridCol w="487933">
                  <a:extLst>
                    <a:ext uri="{9D8B030D-6E8A-4147-A177-3AD203B41FA5}">
                      <a16:colId xmlns:a16="http://schemas.microsoft.com/office/drawing/2014/main" val="926800201"/>
                    </a:ext>
                  </a:extLst>
                </a:gridCol>
                <a:gridCol w="614539">
                  <a:extLst>
                    <a:ext uri="{9D8B030D-6E8A-4147-A177-3AD203B41FA5}">
                      <a16:colId xmlns:a16="http://schemas.microsoft.com/office/drawing/2014/main" val="4128491190"/>
                    </a:ext>
                  </a:extLst>
                </a:gridCol>
                <a:gridCol w="551236">
                  <a:extLst>
                    <a:ext uri="{9D8B030D-6E8A-4147-A177-3AD203B41FA5}">
                      <a16:colId xmlns:a16="http://schemas.microsoft.com/office/drawing/2014/main" val="705220866"/>
                    </a:ext>
                  </a:extLst>
                </a:gridCol>
                <a:gridCol w="551236">
                  <a:extLst>
                    <a:ext uri="{9D8B030D-6E8A-4147-A177-3AD203B41FA5}">
                      <a16:colId xmlns:a16="http://schemas.microsoft.com/office/drawing/2014/main" val="1273576517"/>
                    </a:ext>
                  </a:extLst>
                </a:gridCol>
                <a:gridCol w="551236">
                  <a:extLst>
                    <a:ext uri="{9D8B030D-6E8A-4147-A177-3AD203B41FA5}">
                      <a16:colId xmlns:a16="http://schemas.microsoft.com/office/drawing/2014/main" val="2949544282"/>
                    </a:ext>
                  </a:extLst>
                </a:gridCol>
                <a:gridCol w="551236">
                  <a:extLst>
                    <a:ext uri="{9D8B030D-6E8A-4147-A177-3AD203B41FA5}">
                      <a16:colId xmlns:a16="http://schemas.microsoft.com/office/drawing/2014/main" val="3180147828"/>
                    </a:ext>
                  </a:extLst>
                </a:gridCol>
                <a:gridCol w="551236">
                  <a:extLst>
                    <a:ext uri="{9D8B030D-6E8A-4147-A177-3AD203B41FA5}">
                      <a16:colId xmlns:a16="http://schemas.microsoft.com/office/drawing/2014/main" val="1038153982"/>
                    </a:ext>
                  </a:extLst>
                </a:gridCol>
                <a:gridCol w="551236">
                  <a:extLst>
                    <a:ext uri="{9D8B030D-6E8A-4147-A177-3AD203B41FA5}">
                      <a16:colId xmlns:a16="http://schemas.microsoft.com/office/drawing/2014/main" val="119207981"/>
                    </a:ext>
                  </a:extLst>
                </a:gridCol>
              </a:tblGrid>
              <a:tr h="249119">
                <a:tc>
                  <a:txBody>
                    <a:bodyPr/>
                    <a:lstStyle/>
                    <a:p>
                      <a:r>
                        <a:rPr lang="de-DE" sz="600" baseline="0" dirty="0"/>
                        <a:t>Activity</a:t>
                      </a:r>
                      <a:endParaRPr lang="en-GB" sz="600" baseline="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Att1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Att2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Att3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Att4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Att5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Att6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Att7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41215201"/>
                  </a:ext>
                </a:extLst>
              </a:tr>
              <a:tr h="249119"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z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m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n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z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3651030"/>
                  </a:ext>
                </a:extLst>
              </a:tr>
              <a:tr h="249119"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B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y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y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x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x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x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0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z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48655711"/>
                  </a:ext>
                </a:extLst>
              </a:tr>
              <a:tr h="249119"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C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0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x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0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z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0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y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x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4505877"/>
                  </a:ext>
                </a:extLst>
              </a:tr>
              <a:tr h="249119"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D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x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0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0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0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y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z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0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98872144"/>
                  </a:ext>
                </a:extLst>
              </a:tr>
              <a:tr h="249119"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E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0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y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0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x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0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0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96096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69273502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85A8F66-D192-4F33-9A79-5D8F563878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FB47B9F-E0E2-4DCE-8330-30CF14A02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Underlying Model – </a:t>
            </a:r>
            <a:br>
              <a:rPr lang="de-DE" dirty="0"/>
            </a:br>
            <a:r>
              <a:rPr lang="de-DE" dirty="0"/>
              <a:t>Which Attributes Belong Together?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0C0576-219A-4B8D-8F62-FCBBF72B8448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Kim-Pascal Borchart BPT @ HPI Summer 2021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4AD9A3-973C-43D9-A3C5-A95A1F54DD1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Discovering a Global Data Model from Event Logs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4BEA5D-8C40-425F-9B16-B2DCCBCEC88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23</a:t>
            </a:fld>
            <a:endParaRPr lang="en-US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2C8E2F9-1AFC-4F35-B295-D2A5E3F721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27574"/>
            <a:ext cx="9144000" cy="4188464"/>
          </a:xfrm>
          <a:prstGeom prst="rect">
            <a:avLst/>
          </a:prstGeom>
        </p:spPr>
      </p:pic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973D3102-F2CE-404E-A781-B629C8A7EBFD}"/>
              </a:ext>
            </a:extLst>
          </p:cNvPr>
          <p:cNvGraphicFramePr>
            <a:graphicFrameLocks noGrp="1"/>
          </p:cNvGraphicFramePr>
          <p:nvPr/>
        </p:nvGraphicFramePr>
        <p:xfrm>
          <a:off x="152224" y="1107805"/>
          <a:ext cx="4419776" cy="1494714"/>
        </p:xfrm>
        <a:graphic>
          <a:graphicData uri="http://schemas.openxmlformats.org/drawingml/2006/table">
            <a:tbl>
              <a:tblPr/>
              <a:tblGrid>
                <a:gridCol w="489027">
                  <a:extLst>
                    <a:ext uri="{9D8B030D-6E8A-4147-A177-3AD203B41FA5}">
                      <a16:colId xmlns:a16="http://schemas.microsoft.com/office/drawing/2014/main" val="926800201"/>
                    </a:ext>
                  </a:extLst>
                </a:gridCol>
                <a:gridCol w="615917">
                  <a:extLst>
                    <a:ext uri="{9D8B030D-6E8A-4147-A177-3AD203B41FA5}">
                      <a16:colId xmlns:a16="http://schemas.microsoft.com/office/drawing/2014/main" val="4128491190"/>
                    </a:ext>
                  </a:extLst>
                </a:gridCol>
                <a:gridCol w="552472">
                  <a:extLst>
                    <a:ext uri="{9D8B030D-6E8A-4147-A177-3AD203B41FA5}">
                      <a16:colId xmlns:a16="http://schemas.microsoft.com/office/drawing/2014/main" val="705220866"/>
                    </a:ext>
                  </a:extLst>
                </a:gridCol>
                <a:gridCol w="552472">
                  <a:extLst>
                    <a:ext uri="{9D8B030D-6E8A-4147-A177-3AD203B41FA5}">
                      <a16:colId xmlns:a16="http://schemas.microsoft.com/office/drawing/2014/main" val="1273576517"/>
                    </a:ext>
                  </a:extLst>
                </a:gridCol>
                <a:gridCol w="552472">
                  <a:extLst>
                    <a:ext uri="{9D8B030D-6E8A-4147-A177-3AD203B41FA5}">
                      <a16:colId xmlns:a16="http://schemas.microsoft.com/office/drawing/2014/main" val="2949544282"/>
                    </a:ext>
                  </a:extLst>
                </a:gridCol>
                <a:gridCol w="552472">
                  <a:extLst>
                    <a:ext uri="{9D8B030D-6E8A-4147-A177-3AD203B41FA5}">
                      <a16:colId xmlns:a16="http://schemas.microsoft.com/office/drawing/2014/main" val="3180147828"/>
                    </a:ext>
                  </a:extLst>
                </a:gridCol>
                <a:gridCol w="552472">
                  <a:extLst>
                    <a:ext uri="{9D8B030D-6E8A-4147-A177-3AD203B41FA5}">
                      <a16:colId xmlns:a16="http://schemas.microsoft.com/office/drawing/2014/main" val="1038153982"/>
                    </a:ext>
                  </a:extLst>
                </a:gridCol>
                <a:gridCol w="552472">
                  <a:extLst>
                    <a:ext uri="{9D8B030D-6E8A-4147-A177-3AD203B41FA5}">
                      <a16:colId xmlns:a16="http://schemas.microsoft.com/office/drawing/2014/main" val="119207981"/>
                    </a:ext>
                  </a:extLst>
                </a:gridCol>
              </a:tblGrid>
              <a:tr h="249119">
                <a:tc>
                  <a:txBody>
                    <a:bodyPr/>
                    <a:lstStyle/>
                    <a:p>
                      <a:r>
                        <a:rPr lang="de-DE" sz="600" baseline="0" dirty="0"/>
                        <a:t>Activity</a:t>
                      </a:r>
                      <a:endParaRPr lang="en-GB" sz="700" baseline="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Att1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Att2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Att3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Att4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Att5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Att6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Att7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1215201"/>
                  </a:ext>
                </a:extLst>
              </a:tr>
              <a:tr h="249119"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3651030"/>
                  </a:ext>
                </a:extLst>
              </a:tr>
              <a:tr h="249119"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B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x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8655711"/>
                  </a:ext>
                </a:extLst>
              </a:tr>
              <a:tr h="249119"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C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4505877"/>
                  </a:ext>
                </a:extLst>
              </a:tr>
              <a:tr h="249119"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D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8872144"/>
                  </a:ext>
                </a:extLst>
              </a:tr>
              <a:tr h="249119"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E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9609668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91CFF7D3-3DC1-4C6B-888A-9C3ED163F157}"/>
              </a:ext>
            </a:extLst>
          </p:cNvPr>
          <p:cNvGraphicFramePr>
            <a:graphicFrameLocks noGrp="1"/>
          </p:cNvGraphicFramePr>
          <p:nvPr/>
        </p:nvGraphicFramePr>
        <p:xfrm>
          <a:off x="162109" y="1107805"/>
          <a:ext cx="4409888" cy="1494714"/>
        </p:xfrm>
        <a:graphic>
          <a:graphicData uri="http://schemas.openxmlformats.org/drawingml/2006/table">
            <a:tbl>
              <a:tblPr/>
              <a:tblGrid>
                <a:gridCol w="487933">
                  <a:extLst>
                    <a:ext uri="{9D8B030D-6E8A-4147-A177-3AD203B41FA5}">
                      <a16:colId xmlns:a16="http://schemas.microsoft.com/office/drawing/2014/main" val="926800201"/>
                    </a:ext>
                  </a:extLst>
                </a:gridCol>
                <a:gridCol w="614539">
                  <a:extLst>
                    <a:ext uri="{9D8B030D-6E8A-4147-A177-3AD203B41FA5}">
                      <a16:colId xmlns:a16="http://schemas.microsoft.com/office/drawing/2014/main" val="4128491190"/>
                    </a:ext>
                  </a:extLst>
                </a:gridCol>
                <a:gridCol w="551236">
                  <a:extLst>
                    <a:ext uri="{9D8B030D-6E8A-4147-A177-3AD203B41FA5}">
                      <a16:colId xmlns:a16="http://schemas.microsoft.com/office/drawing/2014/main" val="705220866"/>
                    </a:ext>
                  </a:extLst>
                </a:gridCol>
                <a:gridCol w="551236">
                  <a:extLst>
                    <a:ext uri="{9D8B030D-6E8A-4147-A177-3AD203B41FA5}">
                      <a16:colId xmlns:a16="http://schemas.microsoft.com/office/drawing/2014/main" val="1273576517"/>
                    </a:ext>
                  </a:extLst>
                </a:gridCol>
                <a:gridCol w="551236">
                  <a:extLst>
                    <a:ext uri="{9D8B030D-6E8A-4147-A177-3AD203B41FA5}">
                      <a16:colId xmlns:a16="http://schemas.microsoft.com/office/drawing/2014/main" val="2949544282"/>
                    </a:ext>
                  </a:extLst>
                </a:gridCol>
                <a:gridCol w="551236">
                  <a:extLst>
                    <a:ext uri="{9D8B030D-6E8A-4147-A177-3AD203B41FA5}">
                      <a16:colId xmlns:a16="http://schemas.microsoft.com/office/drawing/2014/main" val="3180147828"/>
                    </a:ext>
                  </a:extLst>
                </a:gridCol>
                <a:gridCol w="551236">
                  <a:extLst>
                    <a:ext uri="{9D8B030D-6E8A-4147-A177-3AD203B41FA5}">
                      <a16:colId xmlns:a16="http://schemas.microsoft.com/office/drawing/2014/main" val="1038153982"/>
                    </a:ext>
                  </a:extLst>
                </a:gridCol>
                <a:gridCol w="551236">
                  <a:extLst>
                    <a:ext uri="{9D8B030D-6E8A-4147-A177-3AD203B41FA5}">
                      <a16:colId xmlns:a16="http://schemas.microsoft.com/office/drawing/2014/main" val="119207981"/>
                    </a:ext>
                  </a:extLst>
                </a:gridCol>
              </a:tblGrid>
              <a:tr h="249119">
                <a:tc>
                  <a:txBody>
                    <a:bodyPr/>
                    <a:lstStyle/>
                    <a:p>
                      <a:r>
                        <a:rPr lang="de-DE" sz="600" baseline="0" dirty="0"/>
                        <a:t>Activity</a:t>
                      </a:r>
                      <a:endParaRPr lang="en-GB" sz="700" baseline="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Att1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Att2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Att3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Att4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Att5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Att6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Att7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1215201"/>
                  </a:ext>
                </a:extLst>
              </a:tr>
              <a:tr h="249119"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z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m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n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z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3651030"/>
                  </a:ext>
                </a:extLst>
              </a:tr>
              <a:tr h="249119"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B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y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y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x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x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x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z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8655711"/>
                  </a:ext>
                </a:extLst>
              </a:tr>
              <a:tr h="249119"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C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x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z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y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x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4505877"/>
                  </a:ext>
                </a:extLst>
              </a:tr>
              <a:tr h="249119"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D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x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y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z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8872144"/>
                  </a:ext>
                </a:extLst>
              </a:tr>
              <a:tr h="249119"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E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y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x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x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9609668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74BFE169-07B9-43B7-902C-60F170C5EB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2296204"/>
              </p:ext>
            </p:extLst>
          </p:nvPr>
        </p:nvGraphicFramePr>
        <p:xfrm>
          <a:off x="152224" y="1107805"/>
          <a:ext cx="4419775" cy="1494714"/>
        </p:xfrm>
        <a:graphic>
          <a:graphicData uri="http://schemas.openxmlformats.org/drawingml/2006/table">
            <a:tbl>
              <a:tblPr/>
              <a:tblGrid>
                <a:gridCol w="489027">
                  <a:extLst>
                    <a:ext uri="{9D8B030D-6E8A-4147-A177-3AD203B41FA5}">
                      <a16:colId xmlns:a16="http://schemas.microsoft.com/office/drawing/2014/main" val="926800201"/>
                    </a:ext>
                  </a:extLst>
                </a:gridCol>
                <a:gridCol w="615916">
                  <a:extLst>
                    <a:ext uri="{9D8B030D-6E8A-4147-A177-3AD203B41FA5}">
                      <a16:colId xmlns:a16="http://schemas.microsoft.com/office/drawing/2014/main" val="4128491190"/>
                    </a:ext>
                  </a:extLst>
                </a:gridCol>
                <a:gridCol w="552472">
                  <a:extLst>
                    <a:ext uri="{9D8B030D-6E8A-4147-A177-3AD203B41FA5}">
                      <a16:colId xmlns:a16="http://schemas.microsoft.com/office/drawing/2014/main" val="705220866"/>
                    </a:ext>
                  </a:extLst>
                </a:gridCol>
                <a:gridCol w="552472">
                  <a:extLst>
                    <a:ext uri="{9D8B030D-6E8A-4147-A177-3AD203B41FA5}">
                      <a16:colId xmlns:a16="http://schemas.microsoft.com/office/drawing/2014/main" val="1273576517"/>
                    </a:ext>
                  </a:extLst>
                </a:gridCol>
                <a:gridCol w="552472">
                  <a:extLst>
                    <a:ext uri="{9D8B030D-6E8A-4147-A177-3AD203B41FA5}">
                      <a16:colId xmlns:a16="http://schemas.microsoft.com/office/drawing/2014/main" val="2949544282"/>
                    </a:ext>
                  </a:extLst>
                </a:gridCol>
                <a:gridCol w="552472">
                  <a:extLst>
                    <a:ext uri="{9D8B030D-6E8A-4147-A177-3AD203B41FA5}">
                      <a16:colId xmlns:a16="http://schemas.microsoft.com/office/drawing/2014/main" val="3180147828"/>
                    </a:ext>
                  </a:extLst>
                </a:gridCol>
                <a:gridCol w="552472">
                  <a:extLst>
                    <a:ext uri="{9D8B030D-6E8A-4147-A177-3AD203B41FA5}">
                      <a16:colId xmlns:a16="http://schemas.microsoft.com/office/drawing/2014/main" val="1038153982"/>
                    </a:ext>
                  </a:extLst>
                </a:gridCol>
                <a:gridCol w="552472">
                  <a:extLst>
                    <a:ext uri="{9D8B030D-6E8A-4147-A177-3AD203B41FA5}">
                      <a16:colId xmlns:a16="http://schemas.microsoft.com/office/drawing/2014/main" val="119207981"/>
                    </a:ext>
                  </a:extLst>
                </a:gridCol>
              </a:tblGrid>
              <a:tr h="249119">
                <a:tc>
                  <a:txBody>
                    <a:bodyPr/>
                    <a:lstStyle/>
                    <a:p>
                      <a:r>
                        <a:rPr lang="de-DE" sz="600" baseline="0" dirty="0"/>
                        <a:t>Activity</a:t>
                      </a:r>
                      <a:endParaRPr lang="en-GB" sz="700" baseline="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Att1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Att2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Att3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Att4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Att5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Att6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Att7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1215201"/>
                  </a:ext>
                </a:extLst>
              </a:tr>
              <a:tr h="249119"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A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z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0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0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m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n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z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0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3651030"/>
                  </a:ext>
                </a:extLst>
              </a:tr>
              <a:tr h="249119"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B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y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y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x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x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x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z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8655711"/>
                  </a:ext>
                </a:extLst>
              </a:tr>
              <a:tr h="249119"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C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0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x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0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z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0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y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x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4505877"/>
                  </a:ext>
                </a:extLst>
              </a:tr>
              <a:tr h="249119"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D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x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0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0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0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y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z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0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8872144"/>
                  </a:ext>
                </a:extLst>
              </a:tr>
              <a:tr h="249119"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E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0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y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0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x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0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0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x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9609668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DD88C3D4-714B-4AC6-9493-0617FF909087}"/>
              </a:ext>
            </a:extLst>
          </p:cNvPr>
          <p:cNvSpPr txBox="1"/>
          <p:nvPr/>
        </p:nvSpPr>
        <p:spPr bwMode="gray">
          <a:xfrm>
            <a:off x="3707904" y="2319957"/>
            <a:ext cx="823913" cy="251793"/>
          </a:xfrm>
          <a:prstGeom prst="rect">
            <a:avLst/>
          </a:prstGeom>
          <a:solidFill>
            <a:srgbClr val="FFFFFF">
              <a:alpha val="47059"/>
            </a:srgbClr>
          </a:solidFill>
          <a:ln w="3175">
            <a:solidFill>
              <a:schemeClr val="tx1"/>
            </a:solidFill>
          </a:ln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de-DE" dirty="0"/>
              <a:t>Rule 4</a:t>
            </a:r>
            <a:endParaRPr lang="en-GB" dirty="0" err="1"/>
          </a:p>
        </p:txBody>
      </p:sp>
    </p:spTree>
    <p:extLst>
      <p:ext uri="{BB962C8B-B14F-4D97-AF65-F5344CB8AC3E}">
        <p14:creationId xmlns:p14="http://schemas.microsoft.com/office/powerpoint/2010/main" val="2024319176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6E99AAB-B9F8-4BEF-9FAA-D6DC48DFE78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6093A64-4ED6-4C2B-A045-3582D2E19E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A4ED03-5150-420D-AC0F-DBA073F8C5EC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Kim-Pascal Borchart BPT @ HPI Summer 2021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89986D-2BC4-4F3C-AE83-CACDB3BE753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Discovering a Global Data Model from Event Logs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59D435-F506-4E4B-9604-6BA9A03E619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24</a:t>
            </a:fld>
            <a:endParaRPr lang="en-US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E5BD1A7-FD48-4A9C-A998-9E285235A4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097"/>
            <a:ext cx="9144000" cy="1797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629343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5F83A4-5ECD-444E-B728-A43D86174E8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92A86EB-536E-4420-9B75-D60E20B30B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7F4D83-2B5D-48E0-B9AE-FECABB3C6BE9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Kim-Pascal Borchart BPT @ HPI Summer 2021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8998FB-980E-4058-9423-4B2220ACAD4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Discovering a Global Data Model from Event Logs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D56A94-93B0-41CE-9207-CD75C906C2F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25</a:t>
            </a:fld>
            <a:endParaRPr lang="en-US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2ED3EED-9910-443B-907A-3D19475CE7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26782"/>
            <a:ext cx="8539134" cy="3949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93620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E0DFEEA-60FE-4F9F-BE52-00919EB076D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3318288-10F5-4D11-A1B6-00AB46F0D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776951-B80B-4F48-802A-415DBFBF9C2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Kim-Pascal Borchart BPT @ HPI Summer 2021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C15927-6B05-4C06-8E5A-327DEE6DD20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Discovering a Global Data Model from Event Logs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305BE9-79DD-4284-B61C-C02CFBEC816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26</a:t>
            </a:fld>
            <a:endParaRPr lang="en-US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75B28E7-77F4-4ED8-B2CE-F59168913E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5566"/>
            <a:ext cx="9144000" cy="3956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1628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11920F5-0BFD-426C-8D29-3013E5AE9A0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Each set of attributes accessed by multiple event logs is treated as one data model class. </a:t>
            </a:r>
            <a:endParaRPr lang="en-GB" dirty="0"/>
          </a:p>
          <a:p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E3D7B6-72C8-4226-9065-239807B3932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Kim-Pascal Borchart BPT @ HPI Summer 2021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8DD53F-42FA-423A-9283-02369AFA0EE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Discovering a Global Data Model from Event Logs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7E5765-3D88-49FD-A2CE-DFEBF06D85B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27</a:t>
            </a:fld>
            <a:endParaRPr lang="en-US" b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9007EEB-8C29-4DCD-88D8-D6A350387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New Rule: Multilog Access</a:t>
            </a:r>
            <a:endParaRPr lang="en-GB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93857E2-63E3-417D-A0C1-D3853B0C8A5E}"/>
              </a:ext>
            </a:extLst>
          </p:cNvPr>
          <p:cNvGrpSpPr/>
          <p:nvPr/>
        </p:nvGrpSpPr>
        <p:grpSpPr>
          <a:xfrm>
            <a:off x="0" y="1985603"/>
            <a:ext cx="9144000" cy="1378801"/>
            <a:chOff x="0" y="2345077"/>
            <a:chExt cx="9144000" cy="1378801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BDF7F3A-44B1-41D7-9A6A-A6C6668B7E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40039" b="29021"/>
            <a:stretch/>
          </p:blipFill>
          <p:spPr>
            <a:xfrm>
              <a:off x="0" y="2499742"/>
              <a:ext cx="9144000" cy="1224136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C0FBC78-16FD-484B-9559-03014C53FF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95147"/>
            <a:stretch/>
          </p:blipFill>
          <p:spPr>
            <a:xfrm>
              <a:off x="0" y="2345077"/>
              <a:ext cx="9144000" cy="192033"/>
            </a:xfrm>
            <a:prstGeom prst="rect">
              <a:avLst/>
            </a:prstGeom>
          </p:spPr>
        </p:pic>
      </p:grp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5F33BDF-EC3E-4569-AD88-90A04D7EE7D6}"/>
              </a:ext>
            </a:extLst>
          </p:cNvPr>
          <p:cNvSpPr/>
          <p:nvPr/>
        </p:nvSpPr>
        <p:spPr bwMode="gray">
          <a:xfrm>
            <a:off x="3491880" y="2433527"/>
            <a:ext cx="4536504" cy="192033"/>
          </a:xfrm>
          <a:prstGeom prst="round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GB" sz="1200" b="1" dirty="0" err="1">
              <a:solidFill>
                <a:schemeClr val="bg1"/>
              </a:solidFill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AB8626F7-A00A-4CE9-B3FF-08078335CC86}"/>
              </a:ext>
            </a:extLst>
          </p:cNvPr>
          <p:cNvSpPr/>
          <p:nvPr/>
        </p:nvSpPr>
        <p:spPr bwMode="gray">
          <a:xfrm>
            <a:off x="988879" y="2177636"/>
            <a:ext cx="486777" cy="1150073"/>
          </a:xfrm>
          <a:prstGeom prst="round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GB" sz="1200" b="1" dirty="0" err="1">
              <a:solidFill>
                <a:schemeClr val="bg1"/>
              </a:solidFill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0A2B804D-039F-4AED-881F-4BA24AFB0C38}"/>
              </a:ext>
            </a:extLst>
          </p:cNvPr>
          <p:cNvSpPr/>
          <p:nvPr/>
        </p:nvSpPr>
        <p:spPr bwMode="gray">
          <a:xfrm>
            <a:off x="8045856" y="2625560"/>
            <a:ext cx="432048" cy="702149"/>
          </a:xfrm>
          <a:prstGeom prst="round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GB" sz="1200" b="1" dirty="0" err="1">
              <a:solidFill>
                <a:schemeClr val="bg1"/>
              </a:solidFill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9DDFAAC5-EEBB-4337-8301-F4DC2353E591}"/>
              </a:ext>
            </a:extLst>
          </p:cNvPr>
          <p:cNvSpPr/>
          <p:nvPr/>
        </p:nvSpPr>
        <p:spPr bwMode="gray">
          <a:xfrm>
            <a:off x="8027915" y="2148210"/>
            <a:ext cx="432048" cy="285317"/>
          </a:xfrm>
          <a:prstGeom prst="round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GB" sz="1200" b="1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719951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11920F5-0BFD-426C-8D29-3013E5AE9A0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Each set of attributes accessed by multiple event logs is treated as one data model class. </a:t>
            </a:r>
            <a:endParaRPr lang="en-GB" dirty="0"/>
          </a:p>
          <a:p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E3D7B6-72C8-4226-9065-239807B3932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Kim-Pascal Borchart BPT @ HPI Summer 2021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8DD53F-42FA-423A-9283-02369AFA0EE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Discovering a Global Data Model from Event Logs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7E5765-3D88-49FD-A2CE-DFEBF06D85B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28</a:t>
            </a:fld>
            <a:endParaRPr lang="en-US" b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9007EEB-8C29-4DCD-88D8-D6A350387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New Rule: Multilog Access</a:t>
            </a:r>
            <a:endParaRPr lang="en-GB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93857E2-63E3-417D-A0C1-D3853B0C8A5E}"/>
              </a:ext>
            </a:extLst>
          </p:cNvPr>
          <p:cNvGrpSpPr/>
          <p:nvPr/>
        </p:nvGrpSpPr>
        <p:grpSpPr>
          <a:xfrm>
            <a:off x="0" y="1985603"/>
            <a:ext cx="9144000" cy="1378801"/>
            <a:chOff x="0" y="2345077"/>
            <a:chExt cx="9144000" cy="1378801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BDF7F3A-44B1-41D7-9A6A-A6C6668B7E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40039" b="29021"/>
            <a:stretch/>
          </p:blipFill>
          <p:spPr>
            <a:xfrm>
              <a:off x="0" y="2499742"/>
              <a:ext cx="9144000" cy="1224136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C0FBC78-16FD-484B-9559-03014C53FF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95147"/>
            <a:stretch/>
          </p:blipFill>
          <p:spPr>
            <a:xfrm>
              <a:off x="0" y="2345077"/>
              <a:ext cx="9144000" cy="192033"/>
            </a:xfrm>
            <a:prstGeom prst="rect">
              <a:avLst/>
            </a:prstGeom>
          </p:spPr>
        </p:pic>
      </p:grp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5F33BDF-EC3E-4569-AD88-90A04D7EE7D6}"/>
              </a:ext>
            </a:extLst>
          </p:cNvPr>
          <p:cNvSpPr/>
          <p:nvPr/>
        </p:nvSpPr>
        <p:spPr bwMode="gray">
          <a:xfrm>
            <a:off x="3491880" y="2433527"/>
            <a:ext cx="4536504" cy="192033"/>
          </a:xfrm>
          <a:prstGeom prst="round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GB" sz="1200" b="1" dirty="0" err="1">
              <a:solidFill>
                <a:schemeClr val="bg1"/>
              </a:solidFill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0A2B804D-039F-4AED-881F-4BA24AFB0C38}"/>
              </a:ext>
            </a:extLst>
          </p:cNvPr>
          <p:cNvSpPr/>
          <p:nvPr/>
        </p:nvSpPr>
        <p:spPr bwMode="gray">
          <a:xfrm>
            <a:off x="8045856" y="2625560"/>
            <a:ext cx="432048" cy="702149"/>
          </a:xfrm>
          <a:prstGeom prst="round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GB" sz="1200" b="1" dirty="0" err="1">
              <a:solidFill>
                <a:schemeClr val="bg1"/>
              </a:solidFill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9DDFAAC5-EEBB-4337-8301-F4DC2353E591}"/>
              </a:ext>
            </a:extLst>
          </p:cNvPr>
          <p:cNvSpPr/>
          <p:nvPr/>
        </p:nvSpPr>
        <p:spPr bwMode="gray">
          <a:xfrm>
            <a:off x="8027915" y="2148210"/>
            <a:ext cx="432048" cy="285317"/>
          </a:xfrm>
          <a:prstGeom prst="round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GB" sz="1200" b="1" dirty="0" err="1">
              <a:solidFill>
                <a:schemeClr val="bg1"/>
              </a:solidFill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34625C14-F974-4A50-AC8C-4FB272F4DD1A}"/>
              </a:ext>
            </a:extLst>
          </p:cNvPr>
          <p:cNvSpPr/>
          <p:nvPr/>
        </p:nvSpPr>
        <p:spPr bwMode="gray">
          <a:xfrm>
            <a:off x="988879" y="2177636"/>
            <a:ext cx="486777" cy="1150073"/>
          </a:xfrm>
          <a:prstGeom prst="round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GB" sz="1200" b="1" dirty="0" err="1">
              <a:solidFill>
                <a:schemeClr val="bg1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04CA324-18A0-41EB-8531-3E705414B919}"/>
              </a:ext>
            </a:extLst>
          </p:cNvPr>
          <p:cNvGrpSpPr/>
          <p:nvPr/>
        </p:nvGrpSpPr>
        <p:grpSpPr>
          <a:xfrm>
            <a:off x="5436096" y="3351116"/>
            <a:ext cx="2053614" cy="1708550"/>
            <a:chOff x="6567796" y="2940661"/>
            <a:chExt cx="2053614" cy="1551684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AB76FE79-6527-420B-BD70-00B54CBFDCFE}"/>
                </a:ext>
              </a:extLst>
            </p:cNvPr>
            <p:cNvSpPr/>
            <p:nvPr/>
          </p:nvSpPr>
          <p:spPr bwMode="gray">
            <a:xfrm>
              <a:off x="6567796" y="2940661"/>
              <a:ext cx="2053614" cy="1551684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de-DE" sz="600" b="1" dirty="0">
                  <a:solidFill>
                    <a:schemeClr val="tx1"/>
                  </a:solidFill>
                </a:rPr>
                <a:t>t1</a:t>
              </a:r>
              <a:endParaRPr lang="en-GB" sz="600" b="1" dirty="0">
                <a:solidFill>
                  <a:schemeClr val="bg1"/>
                </a:solidFill>
              </a:endParaRPr>
            </a:p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en-GB" sz="600" dirty="0">
                  <a:solidFill>
                    <a:schemeClr val="tx1"/>
                  </a:solidFill>
                </a:rPr>
                <a:t>Case.ID</a:t>
              </a:r>
            </a:p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en-GB" sz="600" dirty="0" err="1">
                  <a:solidFill>
                    <a:schemeClr val="tx1"/>
                  </a:solidFill>
                </a:rPr>
                <a:t>FirstWithdrawalAmount</a:t>
              </a:r>
              <a:endParaRPr lang="en-GB" sz="600" dirty="0">
                <a:solidFill>
                  <a:schemeClr val="tx1"/>
                </a:solidFill>
              </a:endParaRPr>
            </a:p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en-GB" sz="600" dirty="0" err="1">
                  <a:solidFill>
                    <a:schemeClr val="tx1"/>
                  </a:solidFill>
                </a:rPr>
                <a:t>NumberOfTerms</a:t>
              </a:r>
              <a:endParaRPr lang="en-GB" sz="600" dirty="0">
                <a:solidFill>
                  <a:schemeClr val="tx1"/>
                </a:solidFill>
              </a:endParaRPr>
            </a:p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en-GB" sz="600" dirty="0">
                  <a:solidFill>
                    <a:schemeClr val="tx1"/>
                  </a:solidFill>
                </a:rPr>
                <a:t>Accepted</a:t>
              </a:r>
            </a:p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en-GB" sz="600" dirty="0" err="1">
                  <a:solidFill>
                    <a:schemeClr val="tx1"/>
                  </a:solidFill>
                </a:rPr>
                <a:t>MonthlyCost</a:t>
              </a:r>
              <a:endParaRPr lang="en-GB" sz="600" dirty="0">
                <a:solidFill>
                  <a:schemeClr val="tx1"/>
                </a:solidFill>
              </a:endParaRPr>
            </a:p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en-GB" sz="600" dirty="0">
                  <a:solidFill>
                    <a:schemeClr val="tx1"/>
                  </a:solidFill>
                </a:rPr>
                <a:t>Selected</a:t>
              </a:r>
            </a:p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en-GB" sz="600" dirty="0" err="1">
                  <a:solidFill>
                    <a:schemeClr val="tx1"/>
                  </a:solidFill>
                </a:rPr>
                <a:t>CreditScore</a:t>
              </a:r>
              <a:endParaRPr lang="en-GB" sz="600" dirty="0">
                <a:solidFill>
                  <a:schemeClr val="tx1"/>
                </a:solidFill>
              </a:endParaRPr>
            </a:p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en-GB" sz="600" dirty="0" err="1">
                  <a:solidFill>
                    <a:schemeClr val="tx1"/>
                  </a:solidFill>
                </a:rPr>
                <a:t>OfferedAmount</a:t>
              </a:r>
              <a:endParaRPr lang="en-GB" sz="600" dirty="0">
                <a:solidFill>
                  <a:schemeClr val="tx1"/>
                </a:solidFill>
              </a:endParaRPr>
            </a:p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en-GB" sz="600" dirty="0" err="1">
                  <a:solidFill>
                    <a:schemeClr val="tx1"/>
                  </a:solidFill>
                </a:rPr>
                <a:t>OfferID</a:t>
              </a:r>
              <a:endParaRPr lang="en-GB" sz="600" dirty="0">
                <a:solidFill>
                  <a:schemeClr val="tx1"/>
                </a:solidFill>
              </a:endParaRP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8FCFB094-1467-49A8-B5E6-570189ADF6FD}"/>
                </a:ext>
              </a:extLst>
            </p:cNvPr>
            <p:cNvCxnSpPr/>
            <p:nvPr/>
          </p:nvCxnSpPr>
          <p:spPr bwMode="gray">
            <a:xfrm>
              <a:off x="6567796" y="3124920"/>
              <a:ext cx="2053614" cy="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470320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92F5320-EAC9-4170-81A7-FBF7864F780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Event logs in which </a:t>
            </a:r>
            <a:r>
              <a:rPr lang="de-DE" dirty="0">
                <a:solidFill>
                  <a:schemeClr val="accent1"/>
                </a:solidFill>
              </a:rPr>
              <a:t>all</a:t>
            </a:r>
            <a:r>
              <a:rPr lang="de-DE" dirty="0"/>
              <a:t> activities access </a:t>
            </a:r>
            <a:r>
              <a:rPr lang="de-DE" dirty="0">
                <a:solidFill>
                  <a:schemeClr val="accent1"/>
                </a:solidFill>
              </a:rPr>
              <a:t>all</a:t>
            </a:r>
            <a:r>
              <a:rPr lang="de-DE" dirty="0"/>
              <a:t> attributes</a:t>
            </a:r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076174-3BAE-45BB-BAB1-3A44D864F95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Kim-Pascal Borchart BPT @ HPI Summer 2021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58411C-C729-4513-996F-6812AB44AE9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Discovering a Global Data Model from Event Logs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B637E3-F772-48ED-9331-91BEEE7BF2A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29</a:t>
            </a:fld>
            <a:endParaRPr lang="en-US" b="1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BC6CE48-2482-43B9-A2EA-E869CE83C4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Definition: Fully connected a2a</a:t>
            </a:r>
            <a:endParaRPr lang="en-GB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095C84F-3213-4312-AD8C-F768B7175DC7}"/>
              </a:ext>
            </a:extLst>
          </p:cNvPr>
          <p:cNvSpPr/>
          <p:nvPr/>
        </p:nvSpPr>
        <p:spPr bwMode="gray">
          <a:xfrm>
            <a:off x="755576" y="1958720"/>
            <a:ext cx="936104" cy="613030"/>
          </a:xfrm>
          <a:prstGeom prst="round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de-DE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endParaRPr lang="en-GB" sz="20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25FCE8EF-3A70-4C4A-B14D-BDDC02A28C0C}"/>
              </a:ext>
            </a:extLst>
          </p:cNvPr>
          <p:cNvSpPr/>
          <p:nvPr/>
        </p:nvSpPr>
        <p:spPr bwMode="gray">
          <a:xfrm>
            <a:off x="755576" y="2724150"/>
            <a:ext cx="936104" cy="613030"/>
          </a:xfrm>
          <a:prstGeom prst="round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de-DE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endParaRPr lang="en-GB" sz="20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6281E82-766D-4989-974A-245A428E1361}"/>
              </a:ext>
            </a:extLst>
          </p:cNvPr>
          <p:cNvSpPr/>
          <p:nvPr/>
        </p:nvSpPr>
        <p:spPr bwMode="gray">
          <a:xfrm>
            <a:off x="755580" y="3491264"/>
            <a:ext cx="936104" cy="613030"/>
          </a:xfrm>
          <a:prstGeom prst="round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de-DE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endParaRPr lang="en-GB" sz="20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52684C9-0BFC-40B3-AC1D-7C5188CA32A6}"/>
              </a:ext>
            </a:extLst>
          </p:cNvPr>
          <p:cNvSpPr/>
          <p:nvPr/>
        </p:nvSpPr>
        <p:spPr bwMode="gray">
          <a:xfrm>
            <a:off x="3955241" y="1825983"/>
            <a:ext cx="792088" cy="469014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de-DE" sz="1200" dirty="0">
                <a:solidFill>
                  <a:schemeClr val="bg1"/>
                </a:solidFill>
              </a:rPr>
              <a:t>Att1</a:t>
            </a:r>
            <a:endParaRPr lang="en-GB" sz="1200" dirty="0" err="1">
              <a:solidFill>
                <a:schemeClr val="bg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ED09346-4159-4A22-B8D4-671B83A7988F}"/>
              </a:ext>
            </a:extLst>
          </p:cNvPr>
          <p:cNvSpPr/>
          <p:nvPr/>
        </p:nvSpPr>
        <p:spPr bwMode="gray">
          <a:xfrm>
            <a:off x="3955241" y="2486908"/>
            <a:ext cx="792088" cy="469014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de-DE" sz="1200" dirty="0">
                <a:solidFill>
                  <a:schemeClr val="bg1"/>
                </a:solidFill>
              </a:rPr>
              <a:t>Att2</a:t>
            </a:r>
            <a:endParaRPr lang="en-GB" sz="1200" dirty="0" err="1">
              <a:solidFill>
                <a:schemeClr val="bg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8EF3485-E6D0-4625-B99C-60B35F340835}"/>
              </a:ext>
            </a:extLst>
          </p:cNvPr>
          <p:cNvSpPr/>
          <p:nvPr/>
        </p:nvSpPr>
        <p:spPr bwMode="gray">
          <a:xfrm>
            <a:off x="3955241" y="3147833"/>
            <a:ext cx="792088" cy="469014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de-DE" sz="1200" dirty="0">
                <a:solidFill>
                  <a:schemeClr val="bg1"/>
                </a:solidFill>
              </a:rPr>
              <a:t>Att3</a:t>
            </a:r>
            <a:endParaRPr lang="en-GB" sz="1200" dirty="0" err="1">
              <a:solidFill>
                <a:schemeClr val="bg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9342CD3-5C2E-4B8A-BC38-DF0319704536}"/>
              </a:ext>
            </a:extLst>
          </p:cNvPr>
          <p:cNvSpPr/>
          <p:nvPr/>
        </p:nvSpPr>
        <p:spPr bwMode="gray">
          <a:xfrm>
            <a:off x="3955241" y="3808758"/>
            <a:ext cx="792088" cy="469014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de-DE" sz="1200" dirty="0">
                <a:solidFill>
                  <a:schemeClr val="bg1"/>
                </a:solidFill>
              </a:rPr>
              <a:t>Att4</a:t>
            </a:r>
            <a:endParaRPr lang="en-GB" sz="1200" dirty="0" err="1">
              <a:solidFill>
                <a:schemeClr val="bg1"/>
              </a:solidFill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5AF6D2E-4400-4F67-B51A-90126BE1CCEE}"/>
              </a:ext>
            </a:extLst>
          </p:cNvPr>
          <p:cNvCxnSpPr>
            <a:stCxn id="8" idx="3"/>
            <a:endCxn id="12" idx="1"/>
          </p:cNvCxnSpPr>
          <p:nvPr/>
        </p:nvCxnSpPr>
        <p:spPr bwMode="gray">
          <a:xfrm flipV="1">
            <a:off x="1691680" y="2060490"/>
            <a:ext cx="2263561" cy="204745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4BDAB10-99E0-41EA-AB64-8FDC5C4CE338}"/>
              </a:ext>
            </a:extLst>
          </p:cNvPr>
          <p:cNvCxnSpPr>
            <a:stCxn id="8" idx="3"/>
            <a:endCxn id="14" idx="1"/>
          </p:cNvCxnSpPr>
          <p:nvPr/>
        </p:nvCxnSpPr>
        <p:spPr bwMode="gray">
          <a:xfrm>
            <a:off x="1691680" y="2265235"/>
            <a:ext cx="2263561" cy="45618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873274F-623C-4836-AB75-E972965A2CD0}"/>
              </a:ext>
            </a:extLst>
          </p:cNvPr>
          <p:cNvCxnSpPr>
            <a:stCxn id="8" idx="3"/>
            <a:endCxn id="15" idx="1"/>
          </p:cNvCxnSpPr>
          <p:nvPr/>
        </p:nvCxnSpPr>
        <p:spPr bwMode="gray">
          <a:xfrm>
            <a:off x="1691680" y="2265235"/>
            <a:ext cx="2263561" cy="1117105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957BD0C-8270-46B7-AF78-A3E9239169C2}"/>
              </a:ext>
            </a:extLst>
          </p:cNvPr>
          <p:cNvCxnSpPr>
            <a:stCxn id="8" idx="3"/>
            <a:endCxn id="16" idx="1"/>
          </p:cNvCxnSpPr>
          <p:nvPr/>
        </p:nvCxnSpPr>
        <p:spPr bwMode="gray">
          <a:xfrm>
            <a:off x="1691680" y="2265235"/>
            <a:ext cx="2263561" cy="177803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CB79D9F-10CC-49D9-9B16-7CA4F9BD9F35}"/>
              </a:ext>
            </a:extLst>
          </p:cNvPr>
          <p:cNvCxnSpPr>
            <a:stCxn id="9" idx="3"/>
            <a:endCxn id="12" idx="1"/>
          </p:cNvCxnSpPr>
          <p:nvPr/>
        </p:nvCxnSpPr>
        <p:spPr bwMode="gray">
          <a:xfrm flipV="1">
            <a:off x="1691680" y="2060490"/>
            <a:ext cx="2263561" cy="970175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19B6A25-5301-41AA-9867-1D77168631DE}"/>
              </a:ext>
            </a:extLst>
          </p:cNvPr>
          <p:cNvCxnSpPr>
            <a:stCxn id="9" idx="3"/>
            <a:endCxn id="14" idx="1"/>
          </p:cNvCxnSpPr>
          <p:nvPr/>
        </p:nvCxnSpPr>
        <p:spPr bwMode="gray">
          <a:xfrm flipV="1">
            <a:off x="1691680" y="2721415"/>
            <a:ext cx="2263561" cy="30925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46080A3-578C-4DF2-8D4D-DB05AB0CB2A0}"/>
              </a:ext>
            </a:extLst>
          </p:cNvPr>
          <p:cNvCxnSpPr>
            <a:stCxn id="9" idx="3"/>
            <a:endCxn id="15" idx="1"/>
          </p:cNvCxnSpPr>
          <p:nvPr/>
        </p:nvCxnSpPr>
        <p:spPr bwMode="gray">
          <a:xfrm>
            <a:off x="1691680" y="3030665"/>
            <a:ext cx="2263561" cy="351675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3323652-E807-40CD-BBD9-80BEBF0D490D}"/>
              </a:ext>
            </a:extLst>
          </p:cNvPr>
          <p:cNvCxnSpPr>
            <a:stCxn id="9" idx="3"/>
            <a:endCxn id="16" idx="1"/>
          </p:cNvCxnSpPr>
          <p:nvPr/>
        </p:nvCxnSpPr>
        <p:spPr bwMode="gray">
          <a:xfrm>
            <a:off x="1691680" y="3030665"/>
            <a:ext cx="2232248" cy="101260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65070AE4-9FE8-4AAB-81C8-9ACC0FAA364F}"/>
              </a:ext>
            </a:extLst>
          </p:cNvPr>
          <p:cNvCxnSpPr>
            <a:stCxn id="10" idx="3"/>
            <a:endCxn id="12" idx="1"/>
          </p:cNvCxnSpPr>
          <p:nvPr/>
        </p:nvCxnSpPr>
        <p:spPr bwMode="gray">
          <a:xfrm flipV="1">
            <a:off x="1691684" y="2060490"/>
            <a:ext cx="2263557" cy="1737289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4F7E2E75-16FA-4AB1-85F2-C710B9C41A93}"/>
              </a:ext>
            </a:extLst>
          </p:cNvPr>
          <p:cNvCxnSpPr>
            <a:stCxn id="10" idx="3"/>
            <a:endCxn id="14" idx="1"/>
          </p:cNvCxnSpPr>
          <p:nvPr/>
        </p:nvCxnSpPr>
        <p:spPr bwMode="gray">
          <a:xfrm flipV="1">
            <a:off x="1691684" y="2721415"/>
            <a:ext cx="2263557" cy="1076364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EACA3A86-7E35-4BDE-880D-8F5DE7BED921}"/>
              </a:ext>
            </a:extLst>
          </p:cNvPr>
          <p:cNvCxnSpPr>
            <a:stCxn id="10" idx="3"/>
            <a:endCxn id="15" idx="1"/>
          </p:cNvCxnSpPr>
          <p:nvPr/>
        </p:nvCxnSpPr>
        <p:spPr bwMode="gray">
          <a:xfrm flipV="1">
            <a:off x="1691684" y="3382340"/>
            <a:ext cx="2263557" cy="415439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BB986D2E-4C54-4D54-8DCE-ED0E0DF73857}"/>
              </a:ext>
            </a:extLst>
          </p:cNvPr>
          <p:cNvCxnSpPr>
            <a:stCxn id="10" idx="3"/>
            <a:endCxn id="16" idx="1"/>
          </p:cNvCxnSpPr>
          <p:nvPr/>
        </p:nvCxnSpPr>
        <p:spPr bwMode="gray">
          <a:xfrm>
            <a:off x="1691684" y="3797779"/>
            <a:ext cx="2263557" cy="245486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Table 10">
            <a:extLst>
              <a:ext uri="{FF2B5EF4-FFF2-40B4-BE49-F238E27FC236}">
                <a16:creationId xmlns:a16="http://schemas.microsoft.com/office/drawing/2014/main" id="{2971C778-D0A4-450C-8472-76DD052935FA}"/>
              </a:ext>
            </a:extLst>
          </p:cNvPr>
          <p:cNvGraphicFramePr>
            <a:graphicFrameLocks noGrp="1"/>
          </p:cNvGraphicFramePr>
          <p:nvPr/>
        </p:nvGraphicFramePr>
        <p:xfrm>
          <a:off x="5188761" y="1790638"/>
          <a:ext cx="2399928" cy="12192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599982">
                  <a:extLst>
                    <a:ext uri="{9D8B030D-6E8A-4147-A177-3AD203B41FA5}">
                      <a16:colId xmlns:a16="http://schemas.microsoft.com/office/drawing/2014/main" val="3637172870"/>
                    </a:ext>
                  </a:extLst>
                </a:gridCol>
                <a:gridCol w="599982">
                  <a:extLst>
                    <a:ext uri="{9D8B030D-6E8A-4147-A177-3AD203B41FA5}">
                      <a16:colId xmlns:a16="http://schemas.microsoft.com/office/drawing/2014/main" val="47380476"/>
                    </a:ext>
                  </a:extLst>
                </a:gridCol>
                <a:gridCol w="599982">
                  <a:extLst>
                    <a:ext uri="{9D8B030D-6E8A-4147-A177-3AD203B41FA5}">
                      <a16:colId xmlns:a16="http://schemas.microsoft.com/office/drawing/2014/main" val="3663868684"/>
                    </a:ext>
                  </a:extLst>
                </a:gridCol>
                <a:gridCol w="599982">
                  <a:extLst>
                    <a:ext uri="{9D8B030D-6E8A-4147-A177-3AD203B41FA5}">
                      <a16:colId xmlns:a16="http://schemas.microsoft.com/office/drawing/2014/main" val="3303436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GB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b="0" dirty="0"/>
                        <a:t>Att1</a:t>
                      </a:r>
                      <a:endParaRPr lang="en-GB" sz="1400" b="0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b="0" dirty="0"/>
                        <a:t>Att2</a:t>
                      </a:r>
                      <a:endParaRPr lang="en-GB" sz="1400" b="0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b="0" dirty="0"/>
                        <a:t>Att3</a:t>
                      </a:r>
                      <a:endParaRPr lang="en-GB" sz="1400" b="0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97988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DE" sz="1400" b="0" dirty="0"/>
                        <a:t>A</a:t>
                      </a:r>
                      <a:endParaRPr lang="en-GB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b="0" dirty="0"/>
                        <a:t>x</a:t>
                      </a:r>
                      <a:endParaRPr lang="en-GB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b="0" dirty="0"/>
                        <a:t>y</a:t>
                      </a:r>
                      <a:endParaRPr lang="en-GB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b="0" dirty="0"/>
                        <a:t>z</a:t>
                      </a:r>
                      <a:endParaRPr lang="en-GB" sz="1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390294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DE" sz="1400" b="0" dirty="0"/>
                        <a:t>B</a:t>
                      </a:r>
                      <a:endParaRPr lang="en-GB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b="0" dirty="0"/>
                        <a:t>x</a:t>
                      </a:r>
                      <a:endParaRPr lang="en-GB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b="0" dirty="0"/>
                        <a:t>y</a:t>
                      </a:r>
                      <a:endParaRPr lang="en-GB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b="0" dirty="0"/>
                        <a:t>x</a:t>
                      </a:r>
                      <a:endParaRPr lang="en-GB" sz="1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818755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DE" sz="1400" b="0" dirty="0"/>
                        <a:t>C</a:t>
                      </a:r>
                      <a:endParaRPr lang="en-GB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b="0" dirty="0"/>
                        <a:t>x</a:t>
                      </a:r>
                      <a:endParaRPr lang="en-GB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b="0" dirty="0"/>
                        <a:t>x</a:t>
                      </a:r>
                      <a:endParaRPr lang="en-GB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b="0" dirty="0"/>
                        <a:t>y</a:t>
                      </a:r>
                      <a:endParaRPr lang="en-GB" sz="1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94259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97169185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41648DC-3C05-48F9-B857-1F462BB2EB5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Kim-Pascal Borchart BPT @ HPI Summer 2021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50A35C-064E-4697-8680-926E7149ACE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 dirty="0"/>
              <a:t>Discovering a Global Data Model from Event Logs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FEFC3B-4180-4186-85C4-B8FA485591A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3</a:t>
            </a:fld>
            <a:endParaRPr lang="en-US" b="1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2324542-83DE-4697-BE30-AE9451CD1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Baseline -</a:t>
            </a:r>
            <a:br>
              <a:rPr lang="de-DE" dirty="0"/>
            </a:br>
            <a:r>
              <a:rPr lang="de-DE" dirty="0"/>
              <a:t>Model Discovery on Single Event Log</a:t>
            </a:r>
            <a:endParaRPr lang="en-GB" dirty="0"/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C45CDBB1-A46F-4E10-B404-7CB3AD3FCE6C}"/>
              </a:ext>
            </a:extLst>
          </p:cNvPr>
          <p:cNvGraphicFramePr>
            <a:graphicFrameLocks noGrp="1"/>
          </p:cNvGraphicFramePr>
          <p:nvPr/>
        </p:nvGraphicFramePr>
        <p:xfrm>
          <a:off x="199556" y="1382110"/>
          <a:ext cx="2664294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4049">
                  <a:extLst>
                    <a:ext uri="{9D8B030D-6E8A-4147-A177-3AD203B41FA5}">
                      <a16:colId xmlns:a16="http://schemas.microsoft.com/office/drawing/2014/main" val="2471599198"/>
                    </a:ext>
                  </a:extLst>
                </a:gridCol>
                <a:gridCol w="444049">
                  <a:extLst>
                    <a:ext uri="{9D8B030D-6E8A-4147-A177-3AD203B41FA5}">
                      <a16:colId xmlns:a16="http://schemas.microsoft.com/office/drawing/2014/main" val="3932087551"/>
                    </a:ext>
                  </a:extLst>
                </a:gridCol>
                <a:gridCol w="444049">
                  <a:extLst>
                    <a:ext uri="{9D8B030D-6E8A-4147-A177-3AD203B41FA5}">
                      <a16:colId xmlns:a16="http://schemas.microsoft.com/office/drawing/2014/main" val="744011649"/>
                    </a:ext>
                  </a:extLst>
                </a:gridCol>
                <a:gridCol w="444049">
                  <a:extLst>
                    <a:ext uri="{9D8B030D-6E8A-4147-A177-3AD203B41FA5}">
                      <a16:colId xmlns:a16="http://schemas.microsoft.com/office/drawing/2014/main" val="2093638313"/>
                    </a:ext>
                  </a:extLst>
                </a:gridCol>
                <a:gridCol w="444049">
                  <a:extLst>
                    <a:ext uri="{9D8B030D-6E8A-4147-A177-3AD203B41FA5}">
                      <a16:colId xmlns:a16="http://schemas.microsoft.com/office/drawing/2014/main" val="1907029688"/>
                    </a:ext>
                  </a:extLst>
                </a:gridCol>
                <a:gridCol w="444049">
                  <a:extLst>
                    <a:ext uri="{9D8B030D-6E8A-4147-A177-3AD203B41FA5}">
                      <a16:colId xmlns:a16="http://schemas.microsoft.com/office/drawing/2014/main" val="201501198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de-DE" sz="300" dirty="0"/>
                        <a:t>Case</a:t>
                      </a:r>
                      <a:endParaRPr lang="en-GB" sz="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300" dirty="0"/>
                        <a:t>Activity</a:t>
                      </a:r>
                      <a:endParaRPr lang="en-GB" sz="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300" dirty="0"/>
                        <a:t>Time</a:t>
                      </a:r>
                      <a:endParaRPr lang="en-GB" sz="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300" dirty="0"/>
                        <a:t>Attr_1</a:t>
                      </a:r>
                      <a:endParaRPr lang="en-GB" sz="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300" dirty="0"/>
                        <a:t>Attr_2</a:t>
                      </a:r>
                      <a:endParaRPr lang="en-GB" sz="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300" dirty="0"/>
                        <a:t>Attr_3</a:t>
                      </a:r>
                      <a:endParaRPr lang="en-GB" sz="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555425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DE" sz="300" dirty="0"/>
                        <a:t>1</a:t>
                      </a:r>
                      <a:endParaRPr lang="en-GB" sz="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300" dirty="0"/>
                        <a:t>Start</a:t>
                      </a:r>
                      <a:endParaRPr lang="en-GB" sz="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300" dirty="0"/>
                        <a:t>1</a:t>
                      </a:r>
                      <a:endParaRPr lang="en-GB" sz="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300" dirty="0"/>
                        <a:t>True</a:t>
                      </a:r>
                      <a:endParaRPr lang="en-GB" sz="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300" dirty="0"/>
                        <a:t>hello</a:t>
                      </a:r>
                      <a:endParaRPr lang="en-GB" sz="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586995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DE" sz="300" dirty="0"/>
                        <a:t>1</a:t>
                      </a:r>
                      <a:endParaRPr lang="en-GB" sz="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300" dirty="0"/>
                        <a:t>Do</a:t>
                      </a:r>
                      <a:endParaRPr lang="en-GB" sz="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300" dirty="0"/>
                        <a:t>2</a:t>
                      </a:r>
                      <a:endParaRPr lang="en-GB" sz="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300" dirty="0"/>
                        <a:t>9.001</a:t>
                      </a:r>
                      <a:endParaRPr lang="en-GB" sz="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144477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DE" sz="300" dirty="0"/>
                        <a:t>2</a:t>
                      </a:r>
                      <a:endParaRPr lang="en-GB" sz="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300" dirty="0"/>
                        <a:t>Start</a:t>
                      </a:r>
                      <a:endParaRPr lang="en-GB" sz="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300" dirty="0"/>
                        <a:t>3</a:t>
                      </a:r>
                      <a:endParaRPr lang="en-GB" sz="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300" dirty="0"/>
                        <a:t>False</a:t>
                      </a:r>
                      <a:endParaRPr lang="en-GB" sz="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300" dirty="0"/>
                        <a:t>hi</a:t>
                      </a:r>
                      <a:endParaRPr lang="en-GB" sz="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228677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DE" sz="300" dirty="0"/>
                        <a:t>2</a:t>
                      </a:r>
                      <a:endParaRPr lang="en-GB" sz="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300" dirty="0"/>
                        <a:t>Do</a:t>
                      </a:r>
                      <a:endParaRPr lang="en-GB" sz="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300" dirty="0"/>
                        <a:t>4</a:t>
                      </a:r>
                      <a:endParaRPr lang="en-GB" sz="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300" dirty="0"/>
                        <a:t>8.999</a:t>
                      </a:r>
                      <a:endParaRPr lang="en-GB" sz="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964351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DE" sz="300" dirty="0"/>
                        <a:t>1</a:t>
                      </a:r>
                      <a:endParaRPr lang="en-GB" sz="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300" dirty="0"/>
                        <a:t>Finish</a:t>
                      </a:r>
                      <a:endParaRPr lang="en-GB" sz="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300" dirty="0"/>
                        <a:t>4</a:t>
                      </a:r>
                      <a:endParaRPr lang="en-GB" sz="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300" dirty="0"/>
                        <a:t>False</a:t>
                      </a:r>
                      <a:endParaRPr lang="en-GB" sz="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300" dirty="0"/>
                        <a:t>bye</a:t>
                      </a:r>
                      <a:endParaRPr lang="en-GB" sz="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89844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DE" sz="300" dirty="0"/>
                        <a:t>2</a:t>
                      </a:r>
                      <a:endParaRPr lang="en-GB" sz="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300" dirty="0"/>
                        <a:t>Finish</a:t>
                      </a:r>
                      <a:endParaRPr lang="en-GB" sz="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300" dirty="0"/>
                        <a:t>5</a:t>
                      </a:r>
                      <a:endParaRPr lang="en-GB" sz="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300" dirty="0"/>
                        <a:t>True</a:t>
                      </a:r>
                      <a:endParaRPr lang="en-GB" sz="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300" dirty="0"/>
                        <a:t>see you</a:t>
                      </a:r>
                      <a:endParaRPr lang="en-GB" sz="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066009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DE" sz="300" dirty="0"/>
                        <a:t>3</a:t>
                      </a:r>
                      <a:endParaRPr lang="en-GB" sz="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300" dirty="0"/>
                        <a:t>Start</a:t>
                      </a:r>
                      <a:endParaRPr lang="en-GB" sz="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300" dirty="0"/>
                        <a:t>6</a:t>
                      </a:r>
                      <a:endParaRPr lang="en-GB" sz="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300" dirty="0"/>
                        <a:t>False</a:t>
                      </a:r>
                      <a:endParaRPr lang="en-GB" sz="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300" dirty="0"/>
                        <a:t>howdy!</a:t>
                      </a:r>
                      <a:endParaRPr lang="en-GB" sz="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063394"/>
                  </a:ext>
                </a:extLst>
              </a:tr>
            </a:tbl>
          </a:graphicData>
        </a:graphic>
      </p:graphicFrame>
      <p:graphicFrame>
        <p:nvGraphicFramePr>
          <p:cNvPr id="2" name="Table 7">
            <a:extLst>
              <a:ext uri="{FF2B5EF4-FFF2-40B4-BE49-F238E27FC236}">
                <a16:creationId xmlns:a16="http://schemas.microsoft.com/office/drawing/2014/main" id="{E8740A11-1C4B-4304-8A20-DD4338594402}"/>
              </a:ext>
            </a:extLst>
          </p:cNvPr>
          <p:cNvGraphicFramePr>
            <a:graphicFrameLocks noGrp="1"/>
          </p:cNvGraphicFramePr>
          <p:nvPr/>
        </p:nvGraphicFramePr>
        <p:xfrm>
          <a:off x="463922" y="3443085"/>
          <a:ext cx="2399928" cy="11801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99928">
                  <a:extLst>
                    <a:ext uri="{9D8B030D-6E8A-4147-A177-3AD203B41FA5}">
                      <a16:colId xmlns:a16="http://schemas.microsoft.com/office/drawing/2014/main" val="1244619091"/>
                    </a:ext>
                  </a:extLst>
                </a:gridCol>
              </a:tblGrid>
              <a:tr h="260550">
                <a:tc>
                  <a:txBody>
                    <a:bodyPr/>
                    <a:lstStyle/>
                    <a:p>
                      <a:r>
                        <a:rPr lang="de-DE" dirty="0"/>
                        <a:t>1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4700404"/>
                  </a:ext>
                </a:extLst>
              </a:tr>
              <a:tr h="814351">
                <a:tc>
                  <a:txBody>
                    <a:bodyPr/>
                    <a:lstStyle/>
                    <a:p>
                      <a:r>
                        <a:rPr lang="de-DE" dirty="0"/>
                        <a:t>Attr_1</a:t>
                      </a:r>
                    </a:p>
                    <a:p>
                      <a:r>
                        <a:rPr lang="de-DE" dirty="0"/>
                        <a:t>Attr_3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5556619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1CDE9929-1328-46B9-B19A-7B8FF2247653}"/>
              </a:ext>
            </a:extLst>
          </p:cNvPr>
          <p:cNvGraphicFramePr>
            <a:graphicFrameLocks noGrp="1"/>
          </p:cNvGraphicFramePr>
          <p:nvPr/>
        </p:nvGraphicFramePr>
        <p:xfrm>
          <a:off x="3108353" y="3443085"/>
          <a:ext cx="2399928" cy="11801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99928">
                  <a:extLst>
                    <a:ext uri="{9D8B030D-6E8A-4147-A177-3AD203B41FA5}">
                      <a16:colId xmlns:a16="http://schemas.microsoft.com/office/drawing/2014/main" val="1244619091"/>
                    </a:ext>
                  </a:extLst>
                </a:gridCol>
              </a:tblGrid>
              <a:tr h="260550">
                <a:tc>
                  <a:txBody>
                    <a:bodyPr/>
                    <a:lstStyle/>
                    <a:p>
                      <a:r>
                        <a:rPr lang="de-DE" dirty="0"/>
                        <a:t>2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4700404"/>
                  </a:ext>
                </a:extLst>
              </a:tr>
              <a:tr h="814351">
                <a:tc>
                  <a:txBody>
                    <a:bodyPr/>
                    <a:lstStyle/>
                    <a:p>
                      <a:r>
                        <a:rPr lang="de-DE" dirty="0"/>
                        <a:t>Attr_2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5556619"/>
                  </a:ext>
                </a:extLst>
              </a:tr>
            </a:tbl>
          </a:graphicData>
        </a:graphic>
      </p:graphicFrame>
      <p:grpSp>
        <p:nvGrpSpPr>
          <p:cNvPr id="26" name="Group 25">
            <a:extLst>
              <a:ext uri="{FF2B5EF4-FFF2-40B4-BE49-F238E27FC236}">
                <a16:creationId xmlns:a16="http://schemas.microsoft.com/office/drawing/2014/main" id="{2F7EDF77-591D-419D-8DCF-E54513B5F538}"/>
              </a:ext>
            </a:extLst>
          </p:cNvPr>
          <p:cNvGrpSpPr/>
          <p:nvPr/>
        </p:nvGrpSpPr>
        <p:grpSpPr>
          <a:xfrm>
            <a:off x="3707904" y="1193773"/>
            <a:ext cx="2905013" cy="1531739"/>
            <a:chOff x="358776" y="3147814"/>
            <a:chExt cx="2905013" cy="1531739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4BA53E27-396D-4D9B-84D1-5D658C2AE6BB}"/>
                </a:ext>
              </a:extLst>
            </p:cNvPr>
            <p:cNvSpPr/>
            <p:nvPr/>
          </p:nvSpPr>
          <p:spPr bwMode="gray">
            <a:xfrm>
              <a:off x="358776" y="3147814"/>
              <a:ext cx="972864" cy="414639"/>
            </a:xfrm>
            <a:prstGeom prst="round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de-DE" sz="1200" dirty="0">
                  <a:solidFill>
                    <a:schemeClr val="tx1"/>
                  </a:solidFill>
                </a:rPr>
                <a:t>Start</a:t>
              </a:r>
              <a:endParaRPr lang="en-GB" sz="1200" dirty="0" err="1">
                <a:solidFill>
                  <a:schemeClr val="tx1"/>
                </a:solidFill>
              </a:endParaRP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8D0CE6B5-AEE8-43B8-B769-D6E29053F376}"/>
                </a:ext>
              </a:extLst>
            </p:cNvPr>
            <p:cNvSpPr/>
            <p:nvPr/>
          </p:nvSpPr>
          <p:spPr bwMode="gray">
            <a:xfrm>
              <a:off x="358776" y="3704308"/>
              <a:ext cx="972864" cy="414639"/>
            </a:xfrm>
            <a:prstGeom prst="round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de-DE" sz="1200" dirty="0">
                  <a:solidFill>
                    <a:schemeClr val="tx1"/>
                  </a:solidFill>
                </a:rPr>
                <a:t>Do</a:t>
              </a:r>
              <a:endParaRPr lang="en-GB" sz="1200" dirty="0" err="1">
                <a:solidFill>
                  <a:schemeClr val="tx1"/>
                </a:solidFill>
              </a:endParaRP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1F4E0FEA-5CEC-4023-A553-9D4BB67F5EE1}"/>
                </a:ext>
              </a:extLst>
            </p:cNvPr>
            <p:cNvSpPr/>
            <p:nvPr/>
          </p:nvSpPr>
          <p:spPr bwMode="gray">
            <a:xfrm>
              <a:off x="358776" y="4264914"/>
              <a:ext cx="972864" cy="414639"/>
            </a:xfrm>
            <a:prstGeom prst="round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de-DE" sz="1200" dirty="0">
                  <a:solidFill>
                    <a:schemeClr val="tx1"/>
                  </a:solidFill>
                </a:rPr>
                <a:t>Finish</a:t>
              </a:r>
              <a:endParaRPr lang="en-GB" sz="1200" dirty="0" err="1">
                <a:solidFill>
                  <a:schemeClr val="tx1"/>
                </a:solidFill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ADB4E37-58FA-48B1-8331-BFB64AE8BFF6}"/>
                </a:ext>
              </a:extLst>
            </p:cNvPr>
            <p:cNvSpPr/>
            <p:nvPr/>
          </p:nvSpPr>
          <p:spPr bwMode="gray">
            <a:xfrm>
              <a:off x="2183669" y="3178205"/>
              <a:ext cx="1080120" cy="360040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de-DE" sz="1200" dirty="0">
                  <a:solidFill>
                    <a:schemeClr val="tx1"/>
                  </a:solidFill>
                </a:rPr>
                <a:t>Attr_1</a:t>
              </a:r>
              <a:endParaRPr lang="en-GB" sz="1200" dirty="0" err="1">
                <a:solidFill>
                  <a:schemeClr val="tx1"/>
                </a:solidFill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D63640E-DE91-42C3-A480-04A7A9DE92DE}"/>
                </a:ext>
              </a:extLst>
            </p:cNvPr>
            <p:cNvSpPr/>
            <p:nvPr/>
          </p:nvSpPr>
          <p:spPr bwMode="gray">
            <a:xfrm>
              <a:off x="2183669" y="3704771"/>
              <a:ext cx="1080120" cy="360040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de-DE" sz="1200" dirty="0">
                  <a:solidFill>
                    <a:schemeClr val="tx1"/>
                  </a:solidFill>
                </a:rPr>
                <a:t>Attr_2</a:t>
              </a:r>
              <a:endParaRPr lang="en-GB" sz="1200" dirty="0" err="1">
                <a:solidFill>
                  <a:schemeClr val="tx1"/>
                </a:soli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45CA360-CB9E-48C2-B791-5DD5A1534629}"/>
                </a:ext>
              </a:extLst>
            </p:cNvPr>
            <p:cNvSpPr/>
            <p:nvPr/>
          </p:nvSpPr>
          <p:spPr bwMode="gray">
            <a:xfrm>
              <a:off x="2183669" y="4264914"/>
              <a:ext cx="1080120" cy="360040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de-DE" sz="1200" dirty="0">
                  <a:solidFill>
                    <a:schemeClr val="tx1"/>
                  </a:solidFill>
                </a:rPr>
                <a:t>Attr_3</a:t>
              </a:r>
              <a:endParaRPr lang="en-GB" sz="1200" dirty="0" err="1">
                <a:solidFill>
                  <a:schemeClr val="tx1"/>
                </a:solidFill>
              </a:endParaRP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7AA0E609-3E90-4654-B25F-7508E086314E}"/>
                </a:ext>
              </a:extLst>
            </p:cNvPr>
            <p:cNvCxnSpPr>
              <a:stCxn id="9" idx="3"/>
              <a:endCxn id="12" idx="1"/>
            </p:cNvCxnSpPr>
            <p:nvPr/>
          </p:nvCxnSpPr>
          <p:spPr bwMode="gray">
            <a:xfrm>
              <a:off x="1331640" y="3355134"/>
              <a:ext cx="852029" cy="3091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0905EED0-34F1-4CC8-843D-20F9182A8454}"/>
                </a:ext>
              </a:extLst>
            </p:cNvPr>
            <p:cNvCxnSpPr>
              <a:cxnSpLocks/>
              <a:stCxn id="9" idx="3"/>
              <a:endCxn id="14" idx="1"/>
            </p:cNvCxnSpPr>
            <p:nvPr/>
          </p:nvCxnSpPr>
          <p:spPr bwMode="gray">
            <a:xfrm>
              <a:off x="1331640" y="3355134"/>
              <a:ext cx="852029" cy="1089800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3491B36D-C5D4-43E3-8C99-FCACB7B8DC4F}"/>
                </a:ext>
              </a:extLst>
            </p:cNvPr>
            <p:cNvCxnSpPr/>
            <p:nvPr/>
          </p:nvCxnSpPr>
          <p:spPr bwMode="gray">
            <a:xfrm>
              <a:off x="1331640" y="3889514"/>
              <a:ext cx="852029" cy="3091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CA0A2332-71BB-4BF9-B509-1B98A0C167B6}"/>
                </a:ext>
              </a:extLst>
            </p:cNvPr>
            <p:cNvCxnSpPr/>
            <p:nvPr/>
          </p:nvCxnSpPr>
          <p:spPr bwMode="gray">
            <a:xfrm>
              <a:off x="1331640" y="4441843"/>
              <a:ext cx="852029" cy="3091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34907B9C-7AAA-46DA-BF8C-B2FF2D9DBB5A}"/>
                </a:ext>
              </a:extLst>
            </p:cNvPr>
            <p:cNvCxnSpPr>
              <a:cxnSpLocks/>
              <a:stCxn id="11" idx="3"/>
              <a:endCxn id="12" idx="1"/>
            </p:cNvCxnSpPr>
            <p:nvPr/>
          </p:nvCxnSpPr>
          <p:spPr bwMode="gray">
            <a:xfrm flipV="1">
              <a:off x="1331640" y="3358225"/>
              <a:ext cx="852029" cy="1114009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Arrow: Down 24">
            <a:extLst>
              <a:ext uri="{FF2B5EF4-FFF2-40B4-BE49-F238E27FC236}">
                <a16:creationId xmlns:a16="http://schemas.microsoft.com/office/drawing/2014/main" id="{999BBE81-E52C-4BBA-91B4-00407FCB6253}"/>
              </a:ext>
            </a:extLst>
          </p:cNvPr>
          <p:cNvSpPr/>
          <p:nvPr/>
        </p:nvSpPr>
        <p:spPr bwMode="gray">
          <a:xfrm rot="16200000">
            <a:off x="3107957" y="1608911"/>
            <a:ext cx="288032" cy="697350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GB" sz="1200" b="1" dirty="0" err="1">
              <a:solidFill>
                <a:schemeClr val="bg1"/>
              </a:solidFill>
            </a:endParaRPr>
          </a:p>
        </p:txBody>
      </p:sp>
      <p:sp>
        <p:nvSpPr>
          <p:cNvPr id="27" name="Arrow: Down 26">
            <a:extLst>
              <a:ext uri="{FF2B5EF4-FFF2-40B4-BE49-F238E27FC236}">
                <a16:creationId xmlns:a16="http://schemas.microsoft.com/office/drawing/2014/main" id="{BE18073D-F4DB-4EBE-9FC1-66BB102C3FD3}"/>
              </a:ext>
            </a:extLst>
          </p:cNvPr>
          <p:cNvSpPr/>
          <p:nvPr/>
        </p:nvSpPr>
        <p:spPr bwMode="gray">
          <a:xfrm rot="2941533">
            <a:off x="3215213" y="2665603"/>
            <a:ext cx="288032" cy="697350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GB" sz="1200" b="1" dirty="0" err="1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0383AE6-5B76-48BD-94BF-1AAA8F431083}"/>
              </a:ext>
            </a:extLst>
          </p:cNvPr>
          <p:cNvSpPr txBox="1"/>
          <p:nvPr/>
        </p:nvSpPr>
        <p:spPr bwMode="gray">
          <a:xfrm>
            <a:off x="7092280" y="1147580"/>
            <a:ext cx="210624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 err="1"/>
              <a:t>Bano</a:t>
            </a:r>
            <a:r>
              <a:rPr lang="en-GB" sz="1000" dirty="0"/>
              <a:t>, </a:t>
            </a:r>
            <a:r>
              <a:rPr lang="en-GB" sz="1000" dirty="0" err="1"/>
              <a:t>Dorina</a:t>
            </a:r>
            <a:r>
              <a:rPr lang="en-GB" sz="1000" dirty="0"/>
              <a:t> &amp; </a:t>
            </a:r>
            <a:r>
              <a:rPr lang="en-GB" sz="1000" dirty="0" err="1"/>
              <a:t>Weske</a:t>
            </a:r>
            <a:r>
              <a:rPr lang="en-GB" sz="1000" dirty="0"/>
              <a:t>, Mathias. (2020). Discovering Data Models from Event Logs</a:t>
            </a:r>
          </a:p>
        </p:txBody>
      </p:sp>
    </p:spTree>
    <p:extLst>
      <p:ext uri="{BB962C8B-B14F-4D97-AF65-F5344CB8AC3E}">
        <p14:creationId xmlns:p14="http://schemas.microsoft.com/office/powerpoint/2010/main" val="2385709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92F5320-EAC9-4170-81A7-FBF7864F780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8776" y="1239837"/>
            <a:ext cx="6877051" cy="454149"/>
          </a:xfrm>
        </p:spPr>
        <p:txBody>
          <a:bodyPr/>
          <a:lstStyle/>
          <a:p>
            <a:pPr marL="0" indent="0">
              <a:buNone/>
            </a:pPr>
            <a:r>
              <a:rPr lang="de-DE" dirty="0"/>
              <a:t>Event logs in which </a:t>
            </a:r>
            <a:r>
              <a:rPr lang="de-DE" dirty="0">
                <a:solidFill>
                  <a:schemeClr val="accent1"/>
                </a:solidFill>
              </a:rPr>
              <a:t>a subset</a:t>
            </a:r>
            <a:r>
              <a:rPr lang="de-DE" dirty="0"/>
              <a:t> activities always accesses </a:t>
            </a:r>
            <a:r>
              <a:rPr lang="de-DE" dirty="0">
                <a:solidFill>
                  <a:srgbClr val="C00000"/>
                </a:solidFill>
              </a:rPr>
              <a:t>a subset </a:t>
            </a:r>
            <a:r>
              <a:rPr lang="de-DE" dirty="0"/>
              <a:t>of attributes</a:t>
            </a:r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076174-3BAE-45BB-BAB1-3A44D864F95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Kim-Pascal Borchart BPT @ HPI Summer 2021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58411C-C729-4513-996F-6812AB44AE9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Discovering a Global Data Model from Event Logs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B637E3-F772-48ED-9331-91BEEE7BF2A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30</a:t>
            </a:fld>
            <a:endParaRPr lang="en-US" b="1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BC6CE48-2482-43B9-A2EA-E869CE83C4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Definition: Partially Fully Connected a2a Subset</a:t>
            </a:r>
            <a:endParaRPr lang="en-GB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095C84F-3213-4312-AD8C-F768B7175DC7}"/>
              </a:ext>
            </a:extLst>
          </p:cNvPr>
          <p:cNvSpPr/>
          <p:nvPr/>
        </p:nvSpPr>
        <p:spPr bwMode="gray">
          <a:xfrm>
            <a:off x="755576" y="1958720"/>
            <a:ext cx="936104" cy="613030"/>
          </a:xfrm>
          <a:prstGeom prst="round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de-DE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endParaRPr lang="en-GB" sz="20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25FCE8EF-3A70-4C4A-B14D-BDDC02A28C0C}"/>
              </a:ext>
            </a:extLst>
          </p:cNvPr>
          <p:cNvSpPr/>
          <p:nvPr/>
        </p:nvSpPr>
        <p:spPr bwMode="gray">
          <a:xfrm>
            <a:off x="755576" y="2724150"/>
            <a:ext cx="936104" cy="613030"/>
          </a:xfrm>
          <a:prstGeom prst="round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de-DE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endParaRPr lang="en-GB" sz="20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6281E82-766D-4989-974A-245A428E1361}"/>
              </a:ext>
            </a:extLst>
          </p:cNvPr>
          <p:cNvSpPr/>
          <p:nvPr/>
        </p:nvSpPr>
        <p:spPr bwMode="gray">
          <a:xfrm>
            <a:off x="755580" y="3491264"/>
            <a:ext cx="936104" cy="613030"/>
          </a:xfrm>
          <a:prstGeom prst="round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de-DE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endParaRPr lang="en-GB" sz="20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52684C9-0BFC-40B3-AC1D-7C5188CA32A6}"/>
              </a:ext>
            </a:extLst>
          </p:cNvPr>
          <p:cNvSpPr/>
          <p:nvPr/>
        </p:nvSpPr>
        <p:spPr bwMode="gray">
          <a:xfrm>
            <a:off x="3955241" y="1825983"/>
            <a:ext cx="792088" cy="469014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de-DE" sz="1200" dirty="0">
                <a:solidFill>
                  <a:schemeClr val="bg1"/>
                </a:solidFill>
              </a:rPr>
              <a:t>Att1</a:t>
            </a:r>
            <a:endParaRPr lang="en-GB" sz="1200" dirty="0" err="1">
              <a:solidFill>
                <a:schemeClr val="bg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ED09346-4159-4A22-B8D4-671B83A7988F}"/>
              </a:ext>
            </a:extLst>
          </p:cNvPr>
          <p:cNvSpPr/>
          <p:nvPr/>
        </p:nvSpPr>
        <p:spPr bwMode="gray">
          <a:xfrm>
            <a:off x="3955241" y="2486908"/>
            <a:ext cx="792088" cy="469014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de-DE" sz="1200" dirty="0">
                <a:solidFill>
                  <a:schemeClr val="bg1"/>
                </a:solidFill>
              </a:rPr>
              <a:t>Att2</a:t>
            </a:r>
            <a:endParaRPr lang="en-GB" sz="1200" dirty="0" err="1">
              <a:solidFill>
                <a:schemeClr val="bg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8EF3485-E6D0-4625-B99C-60B35F340835}"/>
              </a:ext>
            </a:extLst>
          </p:cNvPr>
          <p:cNvSpPr/>
          <p:nvPr/>
        </p:nvSpPr>
        <p:spPr bwMode="gray">
          <a:xfrm>
            <a:off x="3955241" y="3147833"/>
            <a:ext cx="792088" cy="469014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de-DE" sz="1200" dirty="0">
                <a:solidFill>
                  <a:schemeClr val="bg1"/>
                </a:solidFill>
              </a:rPr>
              <a:t>Att3</a:t>
            </a:r>
            <a:endParaRPr lang="en-GB" sz="1200" dirty="0" err="1">
              <a:solidFill>
                <a:schemeClr val="bg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9342CD3-5C2E-4B8A-BC38-DF0319704536}"/>
              </a:ext>
            </a:extLst>
          </p:cNvPr>
          <p:cNvSpPr/>
          <p:nvPr/>
        </p:nvSpPr>
        <p:spPr bwMode="gray">
          <a:xfrm>
            <a:off x="3955241" y="3808758"/>
            <a:ext cx="792088" cy="469014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de-DE" sz="1200" dirty="0">
                <a:solidFill>
                  <a:schemeClr val="bg1"/>
                </a:solidFill>
              </a:rPr>
              <a:t>Att4</a:t>
            </a:r>
            <a:endParaRPr lang="en-GB" sz="1200" dirty="0" err="1">
              <a:solidFill>
                <a:schemeClr val="bg1"/>
              </a:solidFill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5AF6D2E-4400-4F67-B51A-90126BE1CCEE}"/>
              </a:ext>
            </a:extLst>
          </p:cNvPr>
          <p:cNvCxnSpPr>
            <a:stCxn id="8" idx="3"/>
            <a:endCxn id="12" idx="1"/>
          </p:cNvCxnSpPr>
          <p:nvPr/>
        </p:nvCxnSpPr>
        <p:spPr bwMode="gray">
          <a:xfrm flipV="1">
            <a:off x="1691680" y="2060490"/>
            <a:ext cx="2263561" cy="204745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4BDAB10-99E0-41EA-AB64-8FDC5C4CE338}"/>
              </a:ext>
            </a:extLst>
          </p:cNvPr>
          <p:cNvCxnSpPr>
            <a:stCxn id="8" idx="3"/>
            <a:endCxn id="14" idx="1"/>
          </p:cNvCxnSpPr>
          <p:nvPr/>
        </p:nvCxnSpPr>
        <p:spPr bwMode="gray">
          <a:xfrm>
            <a:off x="1691680" y="2265235"/>
            <a:ext cx="2263561" cy="45618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873274F-623C-4836-AB75-E972965A2CD0}"/>
              </a:ext>
            </a:extLst>
          </p:cNvPr>
          <p:cNvCxnSpPr>
            <a:stCxn id="8" idx="3"/>
            <a:endCxn id="15" idx="1"/>
          </p:cNvCxnSpPr>
          <p:nvPr/>
        </p:nvCxnSpPr>
        <p:spPr bwMode="gray">
          <a:xfrm>
            <a:off x="1691680" y="2265235"/>
            <a:ext cx="2263561" cy="1117105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957BD0C-8270-46B7-AF78-A3E9239169C2}"/>
              </a:ext>
            </a:extLst>
          </p:cNvPr>
          <p:cNvCxnSpPr>
            <a:stCxn id="8" idx="3"/>
            <a:endCxn id="16" idx="1"/>
          </p:cNvCxnSpPr>
          <p:nvPr/>
        </p:nvCxnSpPr>
        <p:spPr bwMode="gray">
          <a:xfrm>
            <a:off x="1691680" y="2265235"/>
            <a:ext cx="2263561" cy="177803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CB79D9F-10CC-49D9-9B16-7CA4F9BD9F35}"/>
              </a:ext>
            </a:extLst>
          </p:cNvPr>
          <p:cNvCxnSpPr>
            <a:stCxn id="9" idx="3"/>
            <a:endCxn id="12" idx="1"/>
          </p:cNvCxnSpPr>
          <p:nvPr/>
        </p:nvCxnSpPr>
        <p:spPr bwMode="gray">
          <a:xfrm flipV="1">
            <a:off x="1691680" y="2060490"/>
            <a:ext cx="2263561" cy="970175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19B6A25-5301-41AA-9867-1D77168631DE}"/>
              </a:ext>
            </a:extLst>
          </p:cNvPr>
          <p:cNvCxnSpPr>
            <a:stCxn id="9" idx="3"/>
            <a:endCxn id="14" idx="1"/>
          </p:cNvCxnSpPr>
          <p:nvPr/>
        </p:nvCxnSpPr>
        <p:spPr bwMode="gray">
          <a:xfrm flipV="1">
            <a:off x="1691680" y="2721415"/>
            <a:ext cx="2263561" cy="30925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46080A3-578C-4DF2-8D4D-DB05AB0CB2A0}"/>
              </a:ext>
            </a:extLst>
          </p:cNvPr>
          <p:cNvCxnSpPr>
            <a:stCxn id="9" idx="3"/>
            <a:endCxn id="15" idx="1"/>
          </p:cNvCxnSpPr>
          <p:nvPr/>
        </p:nvCxnSpPr>
        <p:spPr bwMode="gray">
          <a:xfrm>
            <a:off x="1691680" y="3030665"/>
            <a:ext cx="2263561" cy="351675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3323652-E807-40CD-BBD9-80BEBF0D490D}"/>
              </a:ext>
            </a:extLst>
          </p:cNvPr>
          <p:cNvCxnSpPr>
            <a:stCxn id="9" idx="3"/>
            <a:endCxn id="16" idx="1"/>
          </p:cNvCxnSpPr>
          <p:nvPr/>
        </p:nvCxnSpPr>
        <p:spPr bwMode="gray">
          <a:xfrm>
            <a:off x="1691680" y="3030665"/>
            <a:ext cx="2232248" cy="101260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65070AE4-9FE8-4AAB-81C8-9ACC0FAA364F}"/>
              </a:ext>
            </a:extLst>
          </p:cNvPr>
          <p:cNvCxnSpPr>
            <a:stCxn id="10" idx="3"/>
            <a:endCxn id="12" idx="1"/>
          </p:cNvCxnSpPr>
          <p:nvPr/>
        </p:nvCxnSpPr>
        <p:spPr bwMode="gray">
          <a:xfrm flipV="1">
            <a:off x="1691684" y="2060490"/>
            <a:ext cx="2263557" cy="1737289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4F7E2E75-16FA-4AB1-85F2-C710B9C41A93}"/>
              </a:ext>
            </a:extLst>
          </p:cNvPr>
          <p:cNvCxnSpPr>
            <a:stCxn id="10" idx="3"/>
            <a:endCxn id="14" idx="1"/>
          </p:cNvCxnSpPr>
          <p:nvPr/>
        </p:nvCxnSpPr>
        <p:spPr bwMode="gray">
          <a:xfrm flipV="1">
            <a:off x="1691684" y="2721415"/>
            <a:ext cx="2263557" cy="1076364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EACA3A86-7E35-4BDE-880D-8F5DE7BED921}"/>
              </a:ext>
            </a:extLst>
          </p:cNvPr>
          <p:cNvCxnSpPr>
            <a:stCxn id="10" idx="3"/>
            <a:endCxn id="15" idx="1"/>
          </p:cNvCxnSpPr>
          <p:nvPr/>
        </p:nvCxnSpPr>
        <p:spPr bwMode="gray">
          <a:xfrm flipV="1">
            <a:off x="1691684" y="3382340"/>
            <a:ext cx="2263557" cy="415439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BB986D2E-4C54-4D54-8DCE-ED0E0DF73857}"/>
              </a:ext>
            </a:extLst>
          </p:cNvPr>
          <p:cNvCxnSpPr>
            <a:stCxn id="10" idx="3"/>
            <a:endCxn id="16" idx="1"/>
          </p:cNvCxnSpPr>
          <p:nvPr/>
        </p:nvCxnSpPr>
        <p:spPr bwMode="gray">
          <a:xfrm>
            <a:off x="1691684" y="3797779"/>
            <a:ext cx="2263557" cy="245486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Table 10">
            <a:extLst>
              <a:ext uri="{FF2B5EF4-FFF2-40B4-BE49-F238E27FC236}">
                <a16:creationId xmlns:a16="http://schemas.microsoft.com/office/drawing/2014/main" id="{2971C778-D0A4-450C-8472-76DD052935FA}"/>
              </a:ext>
            </a:extLst>
          </p:cNvPr>
          <p:cNvGraphicFramePr>
            <a:graphicFrameLocks noGrp="1"/>
          </p:cNvGraphicFramePr>
          <p:nvPr/>
        </p:nvGraphicFramePr>
        <p:xfrm>
          <a:off x="5188760" y="1790638"/>
          <a:ext cx="2839625" cy="15240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567925">
                  <a:extLst>
                    <a:ext uri="{9D8B030D-6E8A-4147-A177-3AD203B41FA5}">
                      <a16:colId xmlns:a16="http://schemas.microsoft.com/office/drawing/2014/main" val="3637172870"/>
                    </a:ext>
                  </a:extLst>
                </a:gridCol>
                <a:gridCol w="567925">
                  <a:extLst>
                    <a:ext uri="{9D8B030D-6E8A-4147-A177-3AD203B41FA5}">
                      <a16:colId xmlns:a16="http://schemas.microsoft.com/office/drawing/2014/main" val="47380476"/>
                    </a:ext>
                  </a:extLst>
                </a:gridCol>
                <a:gridCol w="567925">
                  <a:extLst>
                    <a:ext uri="{9D8B030D-6E8A-4147-A177-3AD203B41FA5}">
                      <a16:colId xmlns:a16="http://schemas.microsoft.com/office/drawing/2014/main" val="3663868684"/>
                    </a:ext>
                  </a:extLst>
                </a:gridCol>
                <a:gridCol w="567925">
                  <a:extLst>
                    <a:ext uri="{9D8B030D-6E8A-4147-A177-3AD203B41FA5}">
                      <a16:colId xmlns:a16="http://schemas.microsoft.com/office/drawing/2014/main" val="33034366"/>
                    </a:ext>
                  </a:extLst>
                </a:gridCol>
                <a:gridCol w="567925">
                  <a:extLst>
                    <a:ext uri="{9D8B030D-6E8A-4147-A177-3AD203B41FA5}">
                      <a16:colId xmlns:a16="http://schemas.microsoft.com/office/drawing/2014/main" val="44529612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GB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b="0" dirty="0"/>
                        <a:t>Att1</a:t>
                      </a:r>
                      <a:endParaRPr lang="en-GB" sz="1400" b="0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b="0" dirty="0"/>
                        <a:t>Att2</a:t>
                      </a:r>
                      <a:endParaRPr lang="en-GB" sz="1400" b="0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b="0" dirty="0"/>
                        <a:t>Att3</a:t>
                      </a:r>
                      <a:endParaRPr lang="en-GB" sz="1400" b="0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b="0" dirty="0"/>
                        <a:t>Att4</a:t>
                      </a:r>
                      <a:endParaRPr lang="en-GB" sz="1400" b="0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97988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DE" sz="1400" b="0" dirty="0"/>
                        <a:t>A</a:t>
                      </a:r>
                      <a:endParaRPr lang="en-GB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b="0" dirty="0"/>
                        <a:t>x</a:t>
                      </a:r>
                      <a:endParaRPr lang="en-GB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b="0" dirty="0"/>
                        <a:t>y</a:t>
                      </a:r>
                      <a:endParaRPr lang="en-GB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b="0" dirty="0"/>
                        <a:t>z</a:t>
                      </a:r>
                      <a:endParaRPr lang="en-GB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b="0" dirty="0"/>
                        <a:t>0</a:t>
                      </a:r>
                      <a:endParaRPr lang="en-GB" sz="1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390294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DE" sz="1400" b="0" dirty="0"/>
                        <a:t>B</a:t>
                      </a:r>
                      <a:endParaRPr lang="en-GB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b="0" dirty="0"/>
                        <a:t>x</a:t>
                      </a:r>
                      <a:endParaRPr lang="en-GB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b="0" dirty="0"/>
                        <a:t>x</a:t>
                      </a:r>
                      <a:endParaRPr lang="en-GB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b="0" dirty="0"/>
                        <a:t>x</a:t>
                      </a:r>
                      <a:endParaRPr lang="en-GB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b="0" dirty="0"/>
                        <a:t>0</a:t>
                      </a:r>
                      <a:endParaRPr lang="en-GB" sz="1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818755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DE" sz="1400" b="0" dirty="0"/>
                        <a:t>C</a:t>
                      </a:r>
                      <a:endParaRPr lang="en-GB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b="0" dirty="0"/>
                        <a:t>x</a:t>
                      </a:r>
                      <a:endParaRPr lang="en-GB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b="0" dirty="0"/>
                        <a:t>x</a:t>
                      </a:r>
                      <a:endParaRPr lang="en-GB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b="0" dirty="0"/>
                        <a:t>x</a:t>
                      </a:r>
                      <a:endParaRPr lang="en-GB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b="0" dirty="0"/>
                        <a:t>0</a:t>
                      </a:r>
                      <a:endParaRPr lang="en-GB" sz="1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942594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DE" sz="1400" b="0" dirty="0"/>
                        <a:t>D</a:t>
                      </a:r>
                      <a:endParaRPr lang="en-GB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b="0" dirty="0"/>
                        <a:t>0</a:t>
                      </a:r>
                      <a:endParaRPr lang="en-GB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b="0" dirty="0"/>
                        <a:t>0</a:t>
                      </a:r>
                      <a:endParaRPr lang="en-GB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b="0" dirty="0"/>
                        <a:t>0</a:t>
                      </a:r>
                      <a:endParaRPr lang="en-GB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b="0" dirty="0"/>
                        <a:t>y</a:t>
                      </a:r>
                      <a:endParaRPr lang="en-GB" sz="1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5506484"/>
                  </a:ext>
                </a:extLst>
              </a:tr>
            </a:tbl>
          </a:graphicData>
        </a:graphic>
      </p:graphicFrame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01E37703-D6A4-43F9-B56D-31DE374CC610}"/>
              </a:ext>
            </a:extLst>
          </p:cNvPr>
          <p:cNvSpPr/>
          <p:nvPr/>
        </p:nvSpPr>
        <p:spPr bwMode="gray">
          <a:xfrm>
            <a:off x="752853" y="4386696"/>
            <a:ext cx="936104" cy="613030"/>
          </a:xfrm>
          <a:prstGeom prst="round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de-DE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endParaRPr lang="en-GB" sz="20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A0CE715-B24E-4C9D-9645-AE66E236A90F}"/>
              </a:ext>
            </a:extLst>
          </p:cNvPr>
          <p:cNvSpPr/>
          <p:nvPr/>
        </p:nvSpPr>
        <p:spPr bwMode="gray">
          <a:xfrm>
            <a:off x="3952880" y="4458704"/>
            <a:ext cx="792088" cy="469014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de-DE" sz="1200" dirty="0">
                <a:solidFill>
                  <a:schemeClr val="bg1"/>
                </a:solidFill>
              </a:rPr>
              <a:t>Att5</a:t>
            </a:r>
            <a:endParaRPr lang="en-GB" sz="1200" dirty="0" err="1">
              <a:solidFill>
                <a:schemeClr val="bg1"/>
              </a:solidFill>
            </a:endParaRP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7D8D13EB-3DAC-42ED-849E-2A5226E4459E}"/>
              </a:ext>
            </a:extLst>
          </p:cNvPr>
          <p:cNvCxnSpPr>
            <a:cxnSpLocks/>
            <a:stCxn id="27" idx="3"/>
            <a:endCxn id="29" idx="1"/>
          </p:cNvCxnSpPr>
          <p:nvPr/>
        </p:nvCxnSpPr>
        <p:spPr bwMode="gray">
          <a:xfrm>
            <a:off x="1688957" y="4693211"/>
            <a:ext cx="2263923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425008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11920F5-0BFD-426C-8D29-3013E5AE9A0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Attributes belonging to partially fully connected a2a subsets are treated as belonging to one data class</a:t>
            </a:r>
            <a:endParaRPr lang="en-GB" dirty="0"/>
          </a:p>
          <a:p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E3D7B6-72C8-4226-9065-239807B3932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Kim-Pascal Borchart BPT @ HPI Summer 2021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8DD53F-42FA-423A-9283-02369AFA0EE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Discovering a Global Data Model from Event Logs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7E5765-3D88-49FD-A2CE-DFEBF06D85B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31</a:t>
            </a:fld>
            <a:endParaRPr lang="en-US" b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9007EEB-8C29-4DCD-88D8-D6A350387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New Rule: Partially Fully Connected a2a Subset</a:t>
            </a:r>
            <a:endParaRPr lang="en-GB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93857E2-63E3-417D-A0C1-D3853B0C8A5E}"/>
              </a:ext>
            </a:extLst>
          </p:cNvPr>
          <p:cNvGrpSpPr/>
          <p:nvPr/>
        </p:nvGrpSpPr>
        <p:grpSpPr>
          <a:xfrm>
            <a:off x="0" y="1985603"/>
            <a:ext cx="9144000" cy="1378801"/>
            <a:chOff x="0" y="2345077"/>
            <a:chExt cx="9144000" cy="1378801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BDF7F3A-44B1-41D7-9A6A-A6C6668B7E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40039" b="29021"/>
            <a:stretch/>
          </p:blipFill>
          <p:spPr>
            <a:xfrm>
              <a:off x="0" y="2499742"/>
              <a:ext cx="9144000" cy="1224136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C0FBC78-16FD-484B-9559-03014C53FF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95147"/>
            <a:stretch/>
          </p:blipFill>
          <p:spPr>
            <a:xfrm>
              <a:off x="0" y="2345077"/>
              <a:ext cx="9144000" cy="192033"/>
            </a:xfrm>
            <a:prstGeom prst="rect">
              <a:avLst/>
            </a:prstGeom>
          </p:spPr>
        </p:pic>
      </p:grp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5F33BDF-EC3E-4569-AD88-90A04D7EE7D6}"/>
              </a:ext>
            </a:extLst>
          </p:cNvPr>
          <p:cNvSpPr/>
          <p:nvPr/>
        </p:nvSpPr>
        <p:spPr bwMode="gray">
          <a:xfrm>
            <a:off x="3491880" y="2433527"/>
            <a:ext cx="4536504" cy="192033"/>
          </a:xfrm>
          <a:prstGeom prst="round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GB" sz="1200" b="1" dirty="0" err="1">
              <a:solidFill>
                <a:schemeClr val="bg1"/>
              </a:solidFill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0A2B804D-039F-4AED-881F-4BA24AFB0C38}"/>
              </a:ext>
            </a:extLst>
          </p:cNvPr>
          <p:cNvSpPr/>
          <p:nvPr/>
        </p:nvSpPr>
        <p:spPr bwMode="gray">
          <a:xfrm>
            <a:off x="8045856" y="2625560"/>
            <a:ext cx="432048" cy="702149"/>
          </a:xfrm>
          <a:prstGeom prst="round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GB" sz="1200" b="1" dirty="0" err="1">
              <a:solidFill>
                <a:schemeClr val="bg1"/>
              </a:solidFill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9DDFAAC5-EEBB-4337-8301-F4DC2353E591}"/>
              </a:ext>
            </a:extLst>
          </p:cNvPr>
          <p:cNvSpPr/>
          <p:nvPr/>
        </p:nvSpPr>
        <p:spPr bwMode="gray">
          <a:xfrm>
            <a:off x="8027915" y="2148210"/>
            <a:ext cx="432048" cy="285317"/>
          </a:xfrm>
          <a:prstGeom prst="round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GB" sz="1200" b="1" dirty="0" err="1">
              <a:solidFill>
                <a:schemeClr val="bg1"/>
              </a:solidFill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34625C14-F974-4A50-AC8C-4FB272F4DD1A}"/>
              </a:ext>
            </a:extLst>
          </p:cNvPr>
          <p:cNvSpPr/>
          <p:nvPr/>
        </p:nvSpPr>
        <p:spPr bwMode="gray">
          <a:xfrm>
            <a:off x="988879" y="2177636"/>
            <a:ext cx="486777" cy="1150073"/>
          </a:xfrm>
          <a:prstGeom prst="round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GB" sz="1200" b="1" dirty="0" err="1">
              <a:solidFill>
                <a:schemeClr val="bg1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04CA324-18A0-41EB-8531-3E705414B919}"/>
              </a:ext>
            </a:extLst>
          </p:cNvPr>
          <p:cNvGrpSpPr/>
          <p:nvPr/>
        </p:nvGrpSpPr>
        <p:grpSpPr>
          <a:xfrm>
            <a:off x="5436096" y="3351116"/>
            <a:ext cx="2053614" cy="1708550"/>
            <a:chOff x="6567796" y="2940661"/>
            <a:chExt cx="2053614" cy="1551684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AB76FE79-6527-420B-BD70-00B54CBFDCFE}"/>
                </a:ext>
              </a:extLst>
            </p:cNvPr>
            <p:cNvSpPr/>
            <p:nvPr/>
          </p:nvSpPr>
          <p:spPr bwMode="gray">
            <a:xfrm>
              <a:off x="6567796" y="2940661"/>
              <a:ext cx="2053614" cy="1551684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de-DE" sz="600" b="1" dirty="0">
                  <a:solidFill>
                    <a:schemeClr val="tx1"/>
                  </a:solidFill>
                </a:rPr>
                <a:t>c1</a:t>
              </a:r>
              <a:endParaRPr lang="en-GB" sz="600" b="1" dirty="0">
                <a:solidFill>
                  <a:schemeClr val="bg1"/>
                </a:solidFill>
              </a:endParaRPr>
            </a:p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en-GB" sz="600" dirty="0">
                  <a:solidFill>
                    <a:schemeClr val="tx1"/>
                  </a:solidFill>
                </a:rPr>
                <a:t>Case.ID</a:t>
              </a:r>
            </a:p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en-GB" sz="600" dirty="0" err="1">
                  <a:solidFill>
                    <a:schemeClr val="tx1"/>
                  </a:solidFill>
                </a:rPr>
                <a:t>FirstWithdrawalAmount</a:t>
              </a:r>
              <a:endParaRPr lang="en-GB" sz="600" dirty="0">
                <a:solidFill>
                  <a:schemeClr val="tx1"/>
                </a:solidFill>
              </a:endParaRPr>
            </a:p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en-GB" sz="600" dirty="0" err="1">
                  <a:solidFill>
                    <a:schemeClr val="tx1"/>
                  </a:solidFill>
                </a:rPr>
                <a:t>NumberOfTerms</a:t>
              </a:r>
              <a:endParaRPr lang="en-GB" sz="600" dirty="0">
                <a:solidFill>
                  <a:schemeClr val="tx1"/>
                </a:solidFill>
              </a:endParaRPr>
            </a:p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en-GB" sz="600" dirty="0">
                  <a:solidFill>
                    <a:schemeClr val="tx1"/>
                  </a:solidFill>
                </a:rPr>
                <a:t>Accepted</a:t>
              </a:r>
            </a:p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en-GB" sz="600" dirty="0" err="1">
                  <a:solidFill>
                    <a:schemeClr val="tx1"/>
                  </a:solidFill>
                </a:rPr>
                <a:t>MonthlyCost</a:t>
              </a:r>
              <a:endParaRPr lang="en-GB" sz="600" dirty="0">
                <a:solidFill>
                  <a:schemeClr val="tx1"/>
                </a:solidFill>
              </a:endParaRPr>
            </a:p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en-GB" sz="600" dirty="0">
                  <a:solidFill>
                    <a:schemeClr val="tx1"/>
                  </a:solidFill>
                </a:rPr>
                <a:t>Selected</a:t>
              </a:r>
            </a:p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en-GB" sz="600" dirty="0" err="1">
                  <a:solidFill>
                    <a:schemeClr val="tx1"/>
                  </a:solidFill>
                </a:rPr>
                <a:t>CreditScore</a:t>
              </a:r>
              <a:endParaRPr lang="en-GB" sz="600" dirty="0">
                <a:solidFill>
                  <a:schemeClr val="tx1"/>
                </a:solidFill>
              </a:endParaRPr>
            </a:p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en-GB" sz="600" dirty="0" err="1">
                  <a:solidFill>
                    <a:schemeClr val="tx1"/>
                  </a:solidFill>
                </a:rPr>
                <a:t>OfferedAmount</a:t>
              </a:r>
              <a:endParaRPr lang="en-GB" sz="600" dirty="0">
                <a:solidFill>
                  <a:schemeClr val="tx1"/>
                </a:solidFill>
              </a:endParaRPr>
            </a:p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en-GB" sz="600" dirty="0" err="1">
                  <a:solidFill>
                    <a:schemeClr val="tx1"/>
                  </a:solidFill>
                </a:rPr>
                <a:t>OfferID</a:t>
              </a:r>
              <a:endParaRPr lang="en-GB" sz="600" dirty="0">
                <a:solidFill>
                  <a:schemeClr val="tx1"/>
                </a:solidFill>
              </a:endParaRP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8FCFB094-1467-49A8-B5E6-570189ADF6FD}"/>
                </a:ext>
              </a:extLst>
            </p:cNvPr>
            <p:cNvCxnSpPr/>
            <p:nvPr/>
          </p:nvCxnSpPr>
          <p:spPr bwMode="gray">
            <a:xfrm>
              <a:off x="6567796" y="3124920"/>
              <a:ext cx="2053614" cy="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3D5F958-5A4F-4E9A-8590-B326DA64BFBB}"/>
              </a:ext>
            </a:extLst>
          </p:cNvPr>
          <p:cNvGrpSpPr/>
          <p:nvPr/>
        </p:nvGrpSpPr>
        <p:grpSpPr>
          <a:xfrm>
            <a:off x="1438266" y="3477334"/>
            <a:ext cx="2053614" cy="935537"/>
            <a:chOff x="6567796" y="2940661"/>
            <a:chExt cx="2053614" cy="849643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7688600-F7B2-4055-95EC-A1702DAF2748}"/>
                </a:ext>
              </a:extLst>
            </p:cNvPr>
            <p:cNvSpPr/>
            <p:nvPr/>
          </p:nvSpPr>
          <p:spPr bwMode="gray">
            <a:xfrm>
              <a:off x="6567796" y="2940661"/>
              <a:ext cx="2053614" cy="849643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de-DE" sz="600" b="1" dirty="0">
                  <a:solidFill>
                    <a:schemeClr val="tx1"/>
                  </a:solidFill>
                </a:rPr>
                <a:t>c2</a:t>
              </a:r>
              <a:endParaRPr lang="en-GB" sz="600" b="1" dirty="0">
                <a:solidFill>
                  <a:schemeClr val="bg1"/>
                </a:solidFill>
              </a:endParaRPr>
            </a:p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en-GB" sz="600" dirty="0" err="1">
                  <a:solidFill>
                    <a:schemeClr val="tx1"/>
                  </a:solidFill>
                </a:rPr>
                <a:t>LoanGoal</a:t>
              </a:r>
              <a:endParaRPr lang="en-GB" sz="600" dirty="0">
                <a:solidFill>
                  <a:schemeClr val="tx1"/>
                </a:solidFill>
              </a:endParaRPr>
            </a:p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en-GB" sz="600" dirty="0" err="1">
                  <a:solidFill>
                    <a:schemeClr val="tx1"/>
                  </a:solidFill>
                </a:rPr>
                <a:t>ApplicationType</a:t>
              </a:r>
              <a:endParaRPr lang="en-GB" sz="600" dirty="0">
                <a:solidFill>
                  <a:schemeClr val="tx1"/>
                </a:solidFill>
              </a:endParaRPr>
            </a:p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en-GB" sz="600" dirty="0" err="1">
                  <a:solidFill>
                    <a:schemeClr val="tx1"/>
                  </a:solidFill>
                </a:rPr>
                <a:t>RequestedAmount</a:t>
              </a:r>
              <a:endParaRPr lang="en-GB" sz="600" dirty="0">
                <a:solidFill>
                  <a:schemeClr val="tx1"/>
                </a:solidFill>
              </a:endParaRPr>
            </a:p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en-GB" sz="600" dirty="0" err="1">
                  <a:solidFill>
                    <a:schemeClr val="tx1"/>
                  </a:solidFill>
                </a:rPr>
                <a:t>ApplicationId</a:t>
              </a:r>
              <a:endParaRPr lang="en-GB" sz="600" dirty="0">
                <a:solidFill>
                  <a:schemeClr val="tx1"/>
                </a:solidFill>
              </a:endParaRPr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A00D3265-A96B-4619-A0D0-DE2553A8004D}"/>
                </a:ext>
              </a:extLst>
            </p:cNvPr>
            <p:cNvCxnSpPr/>
            <p:nvPr/>
          </p:nvCxnSpPr>
          <p:spPr bwMode="gray">
            <a:xfrm>
              <a:off x="6567796" y="3124920"/>
              <a:ext cx="2053614" cy="0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5CDC2211-FC68-45B0-A022-4244B0791F71}"/>
              </a:ext>
            </a:extLst>
          </p:cNvPr>
          <p:cNvSpPr/>
          <p:nvPr/>
        </p:nvSpPr>
        <p:spPr bwMode="gray">
          <a:xfrm>
            <a:off x="1493127" y="2136098"/>
            <a:ext cx="1981281" cy="1228306"/>
          </a:xfrm>
          <a:prstGeom prst="roundRect">
            <a:avLst/>
          </a:prstGeom>
          <a:noFill/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GB" sz="1200" b="1" dirty="0" err="1">
              <a:solidFill>
                <a:schemeClr val="bg1"/>
              </a:solidFill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120C7915-84F6-4979-B83A-F6FBA739A056}"/>
              </a:ext>
            </a:extLst>
          </p:cNvPr>
          <p:cNvSpPr/>
          <p:nvPr/>
        </p:nvSpPr>
        <p:spPr bwMode="gray">
          <a:xfrm>
            <a:off x="8477904" y="2122809"/>
            <a:ext cx="638632" cy="1228306"/>
          </a:xfrm>
          <a:prstGeom prst="roundRect">
            <a:avLst/>
          </a:prstGeom>
          <a:noFill/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GB" sz="1200" b="1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7121992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E3D7B6-72C8-4226-9065-239807B3932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Kim-Pascal Borchart BPT @ HPI Summer 2021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8DD53F-42FA-423A-9283-02369AFA0EE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Discovering a Global Data Model from Event Logs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7E5765-3D88-49FD-A2CE-DFEBF06D85B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32</a:t>
            </a:fld>
            <a:endParaRPr lang="en-US" b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9007EEB-8C29-4DCD-88D8-D6A350387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BPI 2017 Challenge Data Definition vs. Result</a:t>
            </a:r>
            <a:endParaRPr lang="en-GB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04CA324-18A0-41EB-8531-3E705414B919}"/>
              </a:ext>
            </a:extLst>
          </p:cNvPr>
          <p:cNvGrpSpPr/>
          <p:nvPr/>
        </p:nvGrpSpPr>
        <p:grpSpPr>
          <a:xfrm>
            <a:off x="4245143" y="2968910"/>
            <a:ext cx="2053614" cy="1708550"/>
            <a:chOff x="6567796" y="2940661"/>
            <a:chExt cx="2053614" cy="1551684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AB76FE79-6527-420B-BD70-00B54CBFDCFE}"/>
                </a:ext>
              </a:extLst>
            </p:cNvPr>
            <p:cNvSpPr/>
            <p:nvPr/>
          </p:nvSpPr>
          <p:spPr bwMode="gray">
            <a:xfrm>
              <a:off x="6567796" y="2940661"/>
              <a:ext cx="2053614" cy="1551684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de-DE" sz="600" b="1" dirty="0">
                  <a:solidFill>
                    <a:schemeClr val="tx1"/>
                  </a:solidFill>
                </a:rPr>
                <a:t>c1</a:t>
              </a:r>
              <a:endParaRPr lang="en-GB" sz="600" b="1" dirty="0">
                <a:solidFill>
                  <a:schemeClr val="bg1"/>
                </a:solidFill>
              </a:endParaRPr>
            </a:p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en-GB" sz="600" dirty="0">
                  <a:solidFill>
                    <a:schemeClr val="tx1"/>
                  </a:solidFill>
                </a:rPr>
                <a:t>Case.ID</a:t>
              </a:r>
            </a:p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en-GB" sz="600" dirty="0" err="1">
                  <a:solidFill>
                    <a:schemeClr val="tx1"/>
                  </a:solidFill>
                </a:rPr>
                <a:t>FirstWithdrawalAmount</a:t>
              </a:r>
              <a:endParaRPr lang="en-GB" sz="600" dirty="0">
                <a:solidFill>
                  <a:schemeClr val="tx1"/>
                </a:solidFill>
              </a:endParaRPr>
            </a:p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en-GB" sz="600" dirty="0" err="1">
                  <a:solidFill>
                    <a:schemeClr val="tx1"/>
                  </a:solidFill>
                </a:rPr>
                <a:t>NumberOfTerms</a:t>
              </a:r>
              <a:endParaRPr lang="en-GB" sz="600" dirty="0">
                <a:solidFill>
                  <a:schemeClr val="tx1"/>
                </a:solidFill>
              </a:endParaRPr>
            </a:p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en-GB" sz="600" dirty="0">
                  <a:solidFill>
                    <a:schemeClr val="tx1"/>
                  </a:solidFill>
                </a:rPr>
                <a:t>Accepted</a:t>
              </a:r>
            </a:p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en-GB" sz="600" dirty="0" err="1">
                  <a:solidFill>
                    <a:schemeClr val="tx1"/>
                  </a:solidFill>
                </a:rPr>
                <a:t>MonthlyCost</a:t>
              </a:r>
              <a:endParaRPr lang="en-GB" sz="600" dirty="0">
                <a:solidFill>
                  <a:schemeClr val="tx1"/>
                </a:solidFill>
              </a:endParaRPr>
            </a:p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en-GB" sz="600" dirty="0">
                  <a:solidFill>
                    <a:schemeClr val="tx1"/>
                  </a:solidFill>
                </a:rPr>
                <a:t>Selected</a:t>
              </a:r>
            </a:p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en-GB" sz="600" dirty="0" err="1">
                  <a:solidFill>
                    <a:schemeClr val="tx1"/>
                  </a:solidFill>
                </a:rPr>
                <a:t>CreditScore</a:t>
              </a:r>
              <a:endParaRPr lang="en-GB" sz="600" dirty="0">
                <a:solidFill>
                  <a:schemeClr val="tx1"/>
                </a:solidFill>
              </a:endParaRPr>
            </a:p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en-GB" sz="600" dirty="0" err="1">
                  <a:solidFill>
                    <a:schemeClr val="tx1"/>
                  </a:solidFill>
                </a:rPr>
                <a:t>OfferedAmount</a:t>
              </a:r>
              <a:endParaRPr lang="en-GB" sz="600" dirty="0">
                <a:solidFill>
                  <a:schemeClr val="tx1"/>
                </a:solidFill>
              </a:endParaRPr>
            </a:p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en-GB" sz="600" dirty="0" err="1">
                  <a:solidFill>
                    <a:schemeClr val="tx1"/>
                  </a:solidFill>
                </a:rPr>
                <a:t>OfferID</a:t>
              </a:r>
              <a:endParaRPr lang="en-GB" sz="600" dirty="0">
                <a:solidFill>
                  <a:schemeClr val="tx1"/>
                </a:solidFill>
              </a:endParaRP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8FCFB094-1467-49A8-B5E6-570189ADF6FD}"/>
                </a:ext>
              </a:extLst>
            </p:cNvPr>
            <p:cNvCxnSpPr/>
            <p:nvPr/>
          </p:nvCxnSpPr>
          <p:spPr bwMode="gray">
            <a:xfrm>
              <a:off x="6567796" y="3124920"/>
              <a:ext cx="2053614" cy="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3D5F958-5A4F-4E9A-8590-B326DA64BFBB}"/>
              </a:ext>
            </a:extLst>
          </p:cNvPr>
          <p:cNvGrpSpPr/>
          <p:nvPr/>
        </p:nvGrpSpPr>
        <p:grpSpPr>
          <a:xfrm>
            <a:off x="4245143" y="1571989"/>
            <a:ext cx="2053614" cy="935537"/>
            <a:chOff x="6567796" y="2940661"/>
            <a:chExt cx="2053614" cy="849643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7688600-F7B2-4055-95EC-A1702DAF2748}"/>
                </a:ext>
              </a:extLst>
            </p:cNvPr>
            <p:cNvSpPr/>
            <p:nvPr/>
          </p:nvSpPr>
          <p:spPr bwMode="gray">
            <a:xfrm>
              <a:off x="6567796" y="2940661"/>
              <a:ext cx="2053614" cy="849643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de-DE" sz="600" b="1" dirty="0">
                  <a:solidFill>
                    <a:schemeClr val="tx1"/>
                  </a:solidFill>
                </a:rPr>
                <a:t>c2</a:t>
              </a:r>
              <a:endParaRPr lang="en-GB" sz="600" b="1" dirty="0">
                <a:solidFill>
                  <a:schemeClr val="bg1"/>
                </a:solidFill>
              </a:endParaRPr>
            </a:p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en-GB" sz="600" dirty="0" err="1">
                  <a:solidFill>
                    <a:schemeClr val="tx1"/>
                  </a:solidFill>
                </a:rPr>
                <a:t>LoanGoal</a:t>
              </a:r>
              <a:endParaRPr lang="en-GB" sz="600" dirty="0">
                <a:solidFill>
                  <a:schemeClr val="tx1"/>
                </a:solidFill>
              </a:endParaRPr>
            </a:p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en-GB" sz="600" dirty="0" err="1">
                  <a:solidFill>
                    <a:schemeClr val="tx1"/>
                  </a:solidFill>
                </a:rPr>
                <a:t>ApplicationType</a:t>
              </a:r>
              <a:endParaRPr lang="en-GB" sz="600" dirty="0">
                <a:solidFill>
                  <a:schemeClr val="tx1"/>
                </a:solidFill>
              </a:endParaRPr>
            </a:p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en-GB" sz="600" dirty="0" err="1">
                  <a:solidFill>
                    <a:schemeClr val="tx1"/>
                  </a:solidFill>
                </a:rPr>
                <a:t>RequestedAmount</a:t>
              </a:r>
              <a:endParaRPr lang="en-GB" sz="600" dirty="0">
                <a:solidFill>
                  <a:schemeClr val="tx1"/>
                </a:solidFill>
              </a:endParaRPr>
            </a:p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en-GB" sz="600" dirty="0" err="1">
                  <a:solidFill>
                    <a:schemeClr val="tx1"/>
                  </a:solidFill>
                </a:rPr>
                <a:t>ApplicationId</a:t>
              </a:r>
              <a:endParaRPr lang="en-GB" sz="600" dirty="0">
                <a:solidFill>
                  <a:schemeClr val="tx1"/>
                </a:solidFill>
              </a:endParaRPr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A00D3265-A96B-4619-A0D0-DE2553A8004D}"/>
                </a:ext>
              </a:extLst>
            </p:cNvPr>
            <p:cNvCxnSpPr/>
            <p:nvPr/>
          </p:nvCxnSpPr>
          <p:spPr bwMode="gray">
            <a:xfrm>
              <a:off x="6567796" y="3124920"/>
              <a:ext cx="2053614" cy="0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11ED1C7C-2632-4964-9F10-34F9AB6570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511" y="1193092"/>
            <a:ext cx="3572374" cy="393437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ED8EB5D3-61B9-41B8-A7CE-1A12CE04B5F3}"/>
              </a:ext>
            </a:extLst>
          </p:cNvPr>
          <p:cNvSpPr txBox="1"/>
          <p:nvPr/>
        </p:nvSpPr>
        <p:spPr bwMode="gray">
          <a:xfrm>
            <a:off x="7510692" y="1189737"/>
            <a:ext cx="1547813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/>
              <a:t>https://www.win.tue.nl/bpi/doku.php?id=2017:challenge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AAEAF6E-48E0-4EDF-AFAB-CA4DB396F33F}"/>
              </a:ext>
            </a:extLst>
          </p:cNvPr>
          <p:cNvCxnSpPr>
            <a:cxnSpLocks/>
          </p:cNvCxnSpPr>
          <p:nvPr/>
        </p:nvCxnSpPr>
        <p:spPr bwMode="gray">
          <a:xfrm>
            <a:off x="1763688" y="2427734"/>
            <a:ext cx="2549232" cy="82600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94818CB-65E8-4909-AD3B-9A89779DDDF7}"/>
              </a:ext>
            </a:extLst>
          </p:cNvPr>
          <p:cNvCxnSpPr>
            <a:cxnSpLocks/>
          </p:cNvCxnSpPr>
          <p:nvPr/>
        </p:nvCxnSpPr>
        <p:spPr bwMode="gray">
          <a:xfrm>
            <a:off x="4572000" y="2427734"/>
            <a:ext cx="0" cy="732545"/>
          </a:xfrm>
          <a:prstGeom prst="straightConnector1">
            <a:avLst/>
          </a:prstGeom>
          <a:ln w="28575">
            <a:solidFill>
              <a:srgbClr val="92D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874633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7" name="Title 6156"/>
          <p:cNvSpPr>
            <a:spLocks noGrp="1"/>
          </p:cNvSpPr>
          <p:nvPr>
            <p:ph type="title"/>
          </p:nvPr>
        </p:nvSpPr>
        <p:spPr>
          <a:xfrm>
            <a:off x="358776" y="108001"/>
            <a:ext cx="6877051" cy="927588"/>
          </a:xfrm>
        </p:spPr>
        <p:txBody>
          <a:bodyPr/>
          <a:lstStyle/>
          <a:p>
            <a:r>
              <a:rPr lang="en-US" dirty="0"/>
              <a:t>Limitations - Key Matching</a:t>
            </a:r>
          </a:p>
        </p:txBody>
      </p:sp>
      <p:sp>
        <p:nvSpPr>
          <p:cNvPr id="6163" name="Slide Number Placeholder 6162"/>
          <p:cNvSpPr>
            <a:spLocks noGrp="1"/>
          </p:cNvSpPr>
          <p:nvPr>
            <p:ph type="sldNum" sz="quarter" idx="16"/>
          </p:nvPr>
        </p:nvSpPr>
        <p:spPr>
          <a:xfrm>
            <a:off x="7416801" y="4623195"/>
            <a:ext cx="1547813" cy="180580"/>
          </a:xfrm>
        </p:spPr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33</a:t>
            </a:fld>
            <a:endParaRPr lang="en-US" b="1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4"/>
          </p:nvPr>
        </p:nvSpPr>
        <p:spPr>
          <a:xfrm>
            <a:off x="7416801" y="4155928"/>
            <a:ext cx="1547813" cy="467268"/>
          </a:xfrm>
        </p:spPr>
        <p:txBody>
          <a:bodyPr/>
          <a:lstStyle/>
          <a:p>
            <a:r>
              <a:rPr lang="en-US"/>
              <a:t>Kim-Pascal Borchart BPT @ HPI Summer 2021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5"/>
          </p:nvPr>
        </p:nvSpPr>
        <p:spPr>
          <a:xfrm>
            <a:off x="7416801" y="3562453"/>
            <a:ext cx="1547813" cy="521465"/>
          </a:xfrm>
        </p:spPr>
        <p:txBody>
          <a:bodyPr/>
          <a:lstStyle/>
          <a:p>
            <a:r>
              <a:rPr lang="en-GB"/>
              <a:t>Discovering a Global Data Model from Event Logs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C7569C-2541-4D65-98C8-419E43FF62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108" y="3275193"/>
            <a:ext cx="7360385" cy="140031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4F45D95-00A8-4B5C-B29F-02F3F3FEB8E2}"/>
              </a:ext>
            </a:extLst>
          </p:cNvPr>
          <p:cNvSpPr txBox="1"/>
          <p:nvPr/>
        </p:nvSpPr>
        <p:spPr bwMode="gray">
          <a:xfrm>
            <a:off x="7416801" y="2777590"/>
            <a:ext cx="1780039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50" b="0" i="0" dirty="0">
                <a:solidFill>
                  <a:srgbClr val="333333"/>
                </a:solidFill>
                <a:effectLst/>
                <a:latin typeface="-apple-system"/>
              </a:rPr>
              <a:t>Jiang, L., Naumann, F. Holistic primary key and foreign key detection. </a:t>
            </a:r>
            <a:r>
              <a:rPr lang="en-GB" sz="1050" b="0" i="1" dirty="0">
                <a:solidFill>
                  <a:srgbClr val="333333"/>
                </a:solidFill>
                <a:effectLst/>
                <a:latin typeface="-apple-system"/>
              </a:rPr>
              <a:t>J </a:t>
            </a:r>
            <a:r>
              <a:rPr lang="en-GB" sz="1050" b="0" i="1" dirty="0" err="1">
                <a:solidFill>
                  <a:srgbClr val="333333"/>
                </a:solidFill>
                <a:effectLst/>
                <a:latin typeface="-apple-system"/>
              </a:rPr>
              <a:t>Intell</a:t>
            </a:r>
            <a:r>
              <a:rPr lang="en-GB" sz="1050" b="0" i="1" dirty="0">
                <a:solidFill>
                  <a:srgbClr val="333333"/>
                </a:solidFill>
                <a:effectLst/>
                <a:latin typeface="-apple-system"/>
              </a:rPr>
              <a:t> Inf </a:t>
            </a:r>
            <a:r>
              <a:rPr lang="en-GB" sz="1050" b="0" i="1" dirty="0" err="1">
                <a:solidFill>
                  <a:srgbClr val="333333"/>
                </a:solidFill>
                <a:effectLst/>
                <a:latin typeface="-apple-system"/>
              </a:rPr>
              <a:t>Syst</a:t>
            </a:r>
            <a:r>
              <a:rPr lang="en-GB" sz="1050" b="0" i="0" dirty="0">
                <a:solidFill>
                  <a:srgbClr val="333333"/>
                </a:solidFill>
                <a:effectLst/>
                <a:latin typeface="-apple-system"/>
              </a:rPr>
              <a:t> </a:t>
            </a:r>
            <a:r>
              <a:rPr lang="en-GB" sz="1050" b="1" i="0" dirty="0">
                <a:solidFill>
                  <a:srgbClr val="333333"/>
                </a:solidFill>
                <a:effectLst/>
                <a:latin typeface="-apple-system"/>
              </a:rPr>
              <a:t>54, </a:t>
            </a:r>
            <a:r>
              <a:rPr lang="en-GB" sz="1050" b="0" i="0" dirty="0">
                <a:solidFill>
                  <a:srgbClr val="333333"/>
                </a:solidFill>
                <a:effectLst/>
                <a:latin typeface="-apple-system"/>
              </a:rPr>
              <a:t>439–461 (2020)</a:t>
            </a:r>
            <a:endParaRPr lang="en-GB" sz="1050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A671D7B-B0E1-47E7-B89D-554F86017B51}"/>
              </a:ext>
            </a:extLst>
          </p:cNvPr>
          <p:cNvCxnSpPr/>
          <p:nvPr/>
        </p:nvCxnSpPr>
        <p:spPr bwMode="gray">
          <a:xfrm>
            <a:off x="2195736" y="3939902"/>
            <a:ext cx="2880320" cy="0"/>
          </a:xfrm>
          <a:prstGeom prst="line">
            <a:avLst/>
          </a:prstGeom>
          <a:ln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C46F335-F6D8-4AEB-B124-2A15AB2D5C43}"/>
              </a:ext>
            </a:extLst>
          </p:cNvPr>
          <p:cNvCxnSpPr>
            <a:cxnSpLocks/>
          </p:cNvCxnSpPr>
          <p:nvPr/>
        </p:nvCxnSpPr>
        <p:spPr bwMode="gray">
          <a:xfrm>
            <a:off x="827584" y="4155928"/>
            <a:ext cx="4392488" cy="0"/>
          </a:xfrm>
          <a:prstGeom prst="line">
            <a:avLst/>
          </a:prstGeom>
          <a:ln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F024330-6AC8-4456-B7B1-1CC1B80E30DF}"/>
              </a:ext>
            </a:extLst>
          </p:cNvPr>
          <p:cNvGrpSpPr/>
          <p:nvPr/>
        </p:nvGrpSpPr>
        <p:grpSpPr>
          <a:xfrm>
            <a:off x="358776" y="1320315"/>
            <a:ext cx="2053614" cy="1708550"/>
            <a:chOff x="6567796" y="2940661"/>
            <a:chExt cx="2053614" cy="1551684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57B170E-2F07-440E-AD37-D84440F5B010}"/>
                </a:ext>
              </a:extLst>
            </p:cNvPr>
            <p:cNvSpPr/>
            <p:nvPr/>
          </p:nvSpPr>
          <p:spPr bwMode="gray">
            <a:xfrm>
              <a:off x="6567796" y="2940661"/>
              <a:ext cx="2053614" cy="1551684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de-DE" sz="600" b="1" dirty="0">
                  <a:solidFill>
                    <a:schemeClr val="tx1"/>
                  </a:solidFill>
                </a:rPr>
                <a:t>c1</a:t>
              </a:r>
              <a:endParaRPr lang="en-GB" sz="600" b="1" dirty="0">
                <a:solidFill>
                  <a:schemeClr val="bg1"/>
                </a:solidFill>
              </a:endParaRPr>
            </a:p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en-GB" sz="600" dirty="0">
                  <a:solidFill>
                    <a:schemeClr val="tx1"/>
                  </a:solidFill>
                </a:rPr>
                <a:t>Case.ID</a:t>
              </a:r>
            </a:p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en-GB" sz="600" dirty="0" err="1">
                  <a:solidFill>
                    <a:schemeClr val="tx1"/>
                  </a:solidFill>
                </a:rPr>
                <a:t>FirstWithdrawalAmount</a:t>
              </a:r>
              <a:endParaRPr lang="en-GB" sz="600" dirty="0">
                <a:solidFill>
                  <a:schemeClr val="tx1"/>
                </a:solidFill>
              </a:endParaRPr>
            </a:p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en-GB" sz="600" dirty="0" err="1">
                  <a:solidFill>
                    <a:schemeClr val="tx1"/>
                  </a:solidFill>
                </a:rPr>
                <a:t>NumberOfTerms</a:t>
              </a:r>
              <a:endParaRPr lang="en-GB" sz="600" dirty="0">
                <a:solidFill>
                  <a:schemeClr val="tx1"/>
                </a:solidFill>
              </a:endParaRPr>
            </a:p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en-GB" sz="600" dirty="0">
                  <a:solidFill>
                    <a:schemeClr val="tx1"/>
                  </a:solidFill>
                </a:rPr>
                <a:t>Accepted</a:t>
              </a:r>
            </a:p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en-GB" sz="600" dirty="0" err="1">
                  <a:solidFill>
                    <a:schemeClr val="tx1"/>
                  </a:solidFill>
                </a:rPr>
                <a:t>MonthlyCost</a:t>
              </a:r>
              <a:endParaRPr lang="en-GB" sz="600" dirty="0">
                <a:solidFill>
                  <a:schemeClr val="tx1"/>
                </a:solidFill>
              </a:endParaRPr>
            </a:p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en-GB" sz="600" dirty="0">
                  <a:solidFill>
                    <a:schemeClr val="tx1"/>
                  </a:solidFill>
                </a:rPr>
                <a:t>Selected</a:t>
              </a:r>
            </a:p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en-GB" sz="600" dirty="0" err="1">
                  <a:solidFill>
                    <a:schemeClr val="tx1"/>
                  </a:solidFill>
                </a:rPr>
                <a:t>CreditScore</a:t>
              </a:r>
              <a:endParaRPr lang="en-GB" sz="600" dirty="0">
                <a:solidFill>
                  <a:schemeClr val="tx1"/>
                </a:solidFill>
              </a:endParaRPr>
            </a:p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en-GB" sz="600" dirty="0" err="1">
                  <a:solidFill>
                    <a:schemeClr val="tx1"/>
                  </a:solidFill>
                </a:rPr>
                <a:t>OfferedAmount</a:t>
              </a:r>
              <a:endParaRPr lang="en-GB" sz="600" dirty="0">
                <a:solidFill>
                  <a:schemeClr val="tx1"/>
                </a:solidFill>
              </a:endParaRPr>
            </a:p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en-GB" sz="600" dirty="0" err="1">
                  <a:solidFill>
                    <a:schemeClr val="tx1"/>
                  </a:solidFill>
                </a:rPr>
                <a:t>OfferID</a:t>
              </a:r>
              <a:endParaRPr lang="en-GB" sz="600" dirty="0">
                <a:solidFill>
                  <a:schemeClr val="tx1"/>
                </a:solidFill>
              </a:endParaRP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2C836F0-1A96-478B-918E-362DBB0B364C}"/>
                </a:ext>
              </a:extLst>
            </p:cNvPr>
            <p:cNvCxnSpPr/>
            <p:nvPr/>
          </p:nvCxnSpPr>
          <p:spPr bwMode="gray">
            <a:xfrm>
              <a:off x="6567796" y="3124920"/>
              <a:ext cx="2053614" cy="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3D7889A-BA78-4860-B486-47B2ECE43FA0}"/>
              </a:ext>
            </a:extLst>
          </p:cNvPr>
          <p:cNvGrpSpPr/>
          <p:nvPr/>
        </p:nvGrpSpPr>
        <p:grpSpPr>
          <a:xfrm>
            <a:off x="2951470" y="1325079"/>
            <a:ext cx="2053614" cy="935537"/>
            <a:chOff x="6567796" y="2940661"/>
            <a:chExt cx="2053614" cy="849643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31A8348-D7B5-4B3E-8161-477F69897ED5}"/>
                </a:ext>
              </a:extLst>
            </p:cNvPr>
            <p:cNvSpPr/>
            <p:nvPr/>
          </p:nvSpPr>
          <p:spPr bwMode="gray">
            <a:xfrm>
              <a:off x="6567796" y="2940661"/>
              <a:ext cx="2053614" cy="849643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de-DE" sz="600" b="1" dirty="0">
                  <a:solidFill>
                    <a:schemeClr val="tx1"/>
                  </a:solidFill>
                </a:rPr>
                <a:t>c2</a:t>
              </a:r>
              <a:endParaRPr lang="en-GB" sz="600" b="1" dirty="0">
                <a:solidFill>
                  <a:schemeClr val="bg1"/>
                </a:solidFill>
              </a:endParaRPr>
            </a:p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en-GB" sz="600" dirty="0" err="1">
                  <a:solidFill>
                    <a:schemeClr val="tx1"/>
                  </a:solidFill>
                </a:rPr>
                <a:t>LoanGoal</a:t>
              </a:r>
              <a:endParaRPr lang="en-GB" sz="600" dirty="0">
                <a:solidFill>
                  <a:schemeClr val="tx1"/>
                </a:solidFill>
              </a:endParaRPr>
            </a:p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en-GB" sz="600" dirty="0" err="1">
                  <a:solidFill>
                    <a:schemeClr val="tx1"/>
                  </a:solidFill>
                </a:rPr>
                <a:t>ApplicationType</a:t>
              </a:r>
              <a:endParaRPr lang="en-GB" sz="600" dirty="0">
                <a:solidFill>
                  <a:schemeClr val="tx1"/>
                </a:solidFill>
              </a:endParaRPr>
            </a:p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en-GB" sz="600" dirty="0" err="1">
                  <a:solidFill>
                    <a:schemeClr val="tx1"/>
                  </a:solidFill>
                </a:rPr>
                <a:t>RequestedAmount</a:t>
              </a:r>
              <a:endParaRPr lang="en-GB" sz="600" dirty="0">
                <a:solidFill>
                  <a:schemeClr val="tx1"/>
                </a:solidFill>
              </a:endParaRPr>
            </a:p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en-GB" sz="600" dirty="0" err="1">
                  <a:solidFill>
                    <a:schemeClr val="tx1"/>
                  </a:solidFill>
                </a:rPr>
                <a:t>ApplicationId</a:t>
              </a:r>
              <a:endParaRPr lang="en-GB" sz="600" dirty="0">
                <a:solidFill>
                  <a:schemeClr val="tx1"/>
                </a:solidFill>
              </a:endParaRP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A6D6B93B-AA86-4071-9BDF-A3C5D2E1FB24}"/>
                </a:ext>
              </a:extLst>
            </p:cNvPr>
            <p:cNvCxnSpPr/>
            <p:nvPr/>
          </p:nvCxnSpPr>
          <p:spPr bwMode="gray">
            <a:xfrm>
              <a:off x="6567796" y="3124920"/>
              <a:ext cx="2053614" cy="0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D842784-D3DA-4490-BDD3-455412F5A77C}"/>
              </a:ext>
            </a:extLst>
          </p:cNvPr>
          <p:cNvCxnSpPr>
            <a:cxnSpLocks/>
          </p:cNvCxnSpPr>
          <p:nvPr/>
        </p:nvCxnSpPr>
        <p:spPr bwMode="gray">
          <a:xfrm>
            <a:off x="2412390" y="1649664"/>
            <a:ext cx="539080" cy="456502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71495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4CBB811-4B3B-45E2-93E9-62B2AF22A50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23F2222-8CFB-46EE-B8E8-767550B49A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OfferApplicationUnion</a:t>
            </a:r>
            <a:br>
              <a:rPr lang="de-DE" dirty="0"/>
            </a:br>
            <a:r>
              <a:rPr lang="de-DE" dirty="0"/>
              <a:t>- Relative Accesses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54B484-5622-4E5D-892B-3B4A448C1DD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Kim-Pascal Borchart BPT @ HPI Summer 2021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C33C69-15FD-400C-85F3-3EC0A3CA013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Discovering a Global Data Model from Event Logs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FC233A-3E0F-48B0-8E99-0198CDD3490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34</a:t>
            </a:fld>
            <a:endParaRPr lang="en-US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75CC763-BF66-4B23-9639-BD8CAD916E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31701"/>
            <a:ext cx="9144000" cy="3928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983938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D6E72C5-B9C2-42BA-ADBE-89709C90D17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Dataset of five event logs</a:t>
            </a:r>
          </a:p>
          <a:p>
            <a:pPr lvl="1"/>
            <a:r>
              <a:rPr lang="de-DE" dirty="0"/>
              <a:t>86581 events, 170 attributes</a:t>
            </a:r>
          </a:p>
          <a:p>
            <a:pPr lvl="1"/>
            <a:r>
              <a:rPr lang="de-DE" dirty="0"/>
              <a:t>56437 events, 7 attributes</a:t>
            </a:r>
          </a:p>
          <a:p>
            <a:pPr lvl="1"/>
            <a:r>
              <a:rPr lang="de-DE" dirty="0"/>
              <a:t>72151 events, 20 attributes</a:t>
            </a:r>
          </a:p>
          <a:p>
            <a:pPr lvl="1"/>
            <a:r>
              <a:rPr lang="de-DE" dirty="0"/>
              <a:t>18246 events, 19 attributes</a:t>
            </a:r>
          </a:p>
          <a:p>
            <a:pPr lvl="1"/>
            <a:r>
              <a:rPr lang="de-DE" dirty="0"/>
              <a:t>36796 events, 11 attributes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B42E26-719F-47AC-8A90-D68894970C3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Kim-Pascal Borchart BPT @ HPI Summer 2021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D2E675-FEBD-4030-983D-FA982B17DD0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Discovering a Global Data Model from Event Logs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4F8CF9-949A-42C7-91EC-3548C22F05E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35</a:t>
            </a:fld>
            <a:endParaRPr lang="en-US" b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54D0678-DCF4-465D-8F1A-B6E2DFBB5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Dataset Overview – BPI Challenge 2020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33525265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B42E26-719F-47AC-8A90-D68894970C3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Kim-Pascal Borchart BPT @ HPI Summer 2021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D2E675-FEBD-4030-983D-FA982B17DD0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Discovering a Global Data Model from Event Logs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4F8CF9-949A-42C7-91EC-3548C22F05E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36</a:t>
            </a:fld>
            <a:endParaRPr lang="en-US" b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54D0678-DCF4-465D-8F1A-B6E2DFBB5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Dataset Overview – BPI Challenge 2020</a:t>
            </a:r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1C7B6DC-6F20-4390-9C7F-E45D014D4A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1310174"/>
            <a:ext cx="4791744" cy="293410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BE816CA-AAAA-4B67-9B33-4606A7F8D381}"/>
              </a:ext>
            </a:extLst>
          </p:cNvPr>
          <p:cNvSpPr txBox="1"/>
          <p:nvPr/>
        </p:nvSpPr>
        <p:spPr bwMode="gray">
          <a:xfrm>
            <a:off x="7466228" y="1310556"/>
            <a:ext cx="161967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800" dirty="0" err="1"/>
              <a:t>Dorina</a:t>
            </a:r>
            <a:r>
              <a:rPr lang="en-GB" sz="800" dirty="0"/>
              <a:t> </a:t>
            </a:r>
            <a:r>
              <a:rPr lang="en-GB" sz="800" dirty="0" err="1"/>
              <a:t>Bano</a:t>
            </a:r>
            <a:r>
              <a:rPr lang="en-GB" sz="800" dirty="0"/>
              <a:t> , Maximilian Volker , Simon Remy , Henrik Leopold , and Mathias </a:t>
            </a:r>
            <a:r>
              <a:rPr lang="en-GB" sz="800" dirty="0" err="1"/>
              <a:t>Weske</a:t>
            </a:r>
            <a:r>
              <a:rPr lang="en-GB" sz="800" dirty="0"/>
              <a:t>. (2020). </a:t>
            </a:r>
          </a:p>
          <a:p>
            <a:r>
              <a:rPr lang="en-GB" sz="800" dirty="0"/>
              <a:t>Multi-perspective Analysis of Approval Processes based on Multiple Event Logs</a:t>
            </a:r>
          </a:p>
        </p:txBody>
      </p:sp>
    </p:spTree>
    <p:extLst>
      <p:ext uri="{BB962C8B-B14F-4D97-AF65-F5344CB8AC3E}">
        <p14:creationId xmlns:p14="http://schemas.microsoft.com/office/powerpoint/2010/main" val="4233006492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E5F269C-B3F1-4CFA-B442-CD7EE453F3C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20D255B-E738-4752-AF5E-80960139A1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Dataset Overview – BPI Challenge 2020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D12BF7-F4B8-4AB2-9743-DDFBE728C5B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Kim-Pascal Borchart BPT @ HPI Summer 2021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8C1C68-18EF-4AB8-B90C-2934BD7E598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Discovering a Global Data Model from Event Logs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7C357A-7C05-4EB6-9EA5-49FAC0C149B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37</a:t>
            </a:fld>
            <a:endParaRPr lang="en-US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B7A41F4-AFA8-4AA6-8BA6-25097893CA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06131"/>
            <a:ext cx="9144000" cy="2731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929693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E1F5BCF-8065-4386-9848-1568A344AA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8DABAC-EC1C-483A-8AAB-FFABF73F3700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Kim-Pascal Borchart BPT @ HPI Summer 2021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273277-814B-4476-8A2D-ABA371E46AB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Discovering a Global Data Model from Event Logs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A84E73-4BF7-481A-BE06-82CC8A0BAF4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38</a:t>
            </a:fld>
            <a:endParaRPr lang="en-US" b="1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4512F5B-D810-4025-A05E-E3CEF5FDF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Partial Fully-Connectedness in PermitLogs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D620028-54AB-4317-B23F-8533004E52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97665"/>
            <a:ext cx="7344348" cy="4729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727594"/>
      </p:ext>
    </p:extLst>
  </p:cSld>
  <p:clrMapOvr>
    <a:masterClrMapping/>
  </p:clrMapOvr>
  <p:transition advTm="2000"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E1F5BCF-8065-4386-9848-1568A344AA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8DABAC-EC1C-483A-8AAB-FFABF73F3700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Kim-Pascal Borchart BPT @ HPI Summer 2021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273277-814B-4476-8A2D-ABA371E46AB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Discovering a Global Data Model from Event Logs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A84E73-4BF7-481A-BE06-82CC8A0BAF4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39</a:t>
            </a:fld>
            <a:endParaRPr lang="en-US" b="1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4512F5B-D810-4025-A05E-E3CEF5FDF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Partial Fully-Connectedness in PermitLogs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D620028-54AB-4317-B23F-8533004E52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155"/>
            <a:ext cx="7344348" cy="4729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05257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9FEED8E-D284-4F72-82C1-C8EF4DBD924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Multiple event logs =&gt; One data model</a:t>
            </a:r>
          </a:p>
          <a:p>
            <a:pPr lvl="1"/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C0CB349-6AEA-44C5-8000-32A020684B2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Kim-Pascal Borchart BPT @ HPI Summer 2021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0CAA8B-3EC8-48A6-87DC-48B15CF3BF0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Discovering a Global Data Model from Event Logs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F0BCA6-AECF-4375-95AE-4A2618D35A7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4</a:t>
            </a:fld>
            <a:endParaRPr lang="en-US" b="1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42BE8A4-588A-4296-AC4E-7E6D2DBA2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Problem Definition</a:t>
            </a:r>
            <a:endParaRPr lang="en-GB" dirty="0"/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0E424579-76D7-455C-B664-E5D47DB8B4DC}"/>
              </a:ext>
            </a:extLst>
          </p:cNvPr>
          <p:cNvGraphicFramePr>
            <a:graphicFrameLocks noGrp="1"/>
          </p:cNvGraphicFramePr>
          <p:nvPr/>
        </p:nvGraphicFramePr>
        <p:xfrm>
          <a:off x="304027" y="1779662"/>
          <a:ext cx="1249680" cy="990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47159919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93208755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74401164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9363831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90702968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1501198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de-DE" sz="100" dirty="0"/>
                        <a:t>Case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Activity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Time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Attr_1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Attr_2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Attr_3</a:t>
                      </a:r>
                      <a:endParaRPr lang="en-GB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555425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DE" sz="100" dirty="0"/>
                        <a:t>1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Start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1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True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hello</a:t>
                      </a:r>
                      <a:endParaRPr lang="en-GB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586995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DE" sz="100" dirty="0"/>
                        <a:t>1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Do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2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9.001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144477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DE" sz="100" dirty="0"/>
                        <a:t>2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Start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3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False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hi</a:t>
                      </a:r>
                      <a:endParaRPr lang="en-GB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228677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DE" sz="100" dirty="0"/>
                        <a:t>2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Do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4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8.999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964351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DE" sz="100" dirty="0"/>
                        <a:t>1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Finish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4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False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bye</a:t>
                      </a:r>
                      <a:endParaRPr lang="en-GB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89844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DE" sz="100" dirty="0"/>
                        <a:t>2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Finish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5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True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see you</a:t>
                      </a:r>
                      <a:endParaRPr lang="en-GB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066009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DE" sz="100" dirty="0"/>
                        <a:t>3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Start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6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False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063394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22786869-BE08-4B40-947A-99658711C17D}"/>
              </a:ext>
            </a:extLst>
          </p:cNvPr>
          <p:cNvGraphicFramePr>
            <a:graphicFrameLocks noGrp="1"/>
          </p:cNvGraphicFramePr>
          <p:nvPr/>
        </p:nvGraphicFramePr>
        <p:xfrm>
          <a:off x="304027" y="2922662"/>
          <a:ext cx="1249680" cy="9906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47159919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93208755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74401164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9363831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90702968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1501198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de-DE" sz="100" dirty="0"/>
                        <a:t>Case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Activity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Time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Attr_1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Attr_2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Attr_3</a:t>
                      </a:r>
                      <a:endParaRPr lang="en-GB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555425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DE" sz="100" dirty="0"/>
                        <a:t>1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Start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1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True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hello</a:t>
                      </a:r>
                      <a:endParaRPr lang="en-GB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586995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DE" sz="100" dirty="0"/>
                        <a:t>1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Do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2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9.001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144477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DE" sz="100" dirty="0"/>
                        <a:t>2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Start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3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False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hi</a:t>
                      </a:r>
                      <a:endParaRPr lang="en-GB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228677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DE" sz="100" dirty="0"/>
                        <a:t>2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Do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4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8.999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964351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DE" sz="100" dirty="0"/>
                        <a:t>1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Finish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4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False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bye</a:t>
                      </a:r>
                      <a:endParaRPr lang="en-GB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89844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DE" sz="100" dirty="0"/>
                        <a:t>2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Finish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5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True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see you</a:t>
                      </a:r>
                      <a:endParaRPr lang="en-GB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066009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DE" sz="100" dirty="0"/>
                        <a:t>3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Start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6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False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063394"/>
                  </a:ext>
                </a:extLst>
              </a:tr>
            </a:tbl>
          </a:graphicData>
        </a:graphic>
      </p:graphicFrame>
      <p:sp>
        <p:nvSpPr>
          <p:cNvPr id="9" name="Arrow: Down 8">
            <a:extLst>
              <a:ext uri="{FF2B5EF4-FFF2-40B4-BE49-F238E27FC236}">
                <a16:creationId xmlns:a16="http://schemas.microsoft.com/office/drawing/2014/main" id="{25265CE5-FB12-4819-9B03-F406571BB654}"/>
              </a:ext>
            </a:extLst>
          </p:cNvPr>
          <p:cNvSpPr/>
          <p:nvPr/>
        </p:nvSpPr>
        <p:spPr bwMode="gray">
          <a:xfrm rot="16200000">
            <a:off x="1940514" y="2514883"/>
            <a:ext cx="288032" cy="697350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GB" sz="1200" b="1" dirty="0" err="1">
              <a:solidFill>
                <a:schemeClr val="bg1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74E7B4D-A9C8-4D72-BDEA-DDD68F960F24}"/>
              </a:ext>
            </a:extLst>
          </p:cNvPr>
          <p:cNvSpPr/>
          <p:nvPr/>
        </p:nvSpPr>
        <p:spPr bwMode="gray">
          <a:xfrm>
            <a:off x="2536469" y="2431509"/>
            <a:ext cx="2160240" cy="864096"/>
          </a:xfrm>
          <a:prstGeom prst="round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de-DE" sz="1200" b="1" dirty="0">
                <a:solidFill>
                  <a:schemeClr val="tx1"/>
                </a:solidFill>
              </a:rPr>
              <a:t>?</a:t>
            </a:r>
            <a:endParaRPr lang="en-GB" sz="1200" b="1" dirty="0" err="1">
              <a:solidFill>
                <a:schemeClr val="tx1"/>
              </a:solidFill>
            </a:endParaRPr>
          </a:p>
        </p:txBody>
      </p:sp>
      <p:graphicFrame>
        <p:nvGraphicFramePr>
          <p:cNvPr id="11" name="Table 7">
            <a:extLst>
              <a:ext uri="{FF2B5EF4-FFF2-40B4-BE49-F238E27FC236}">
                <a16:creationId xmlns:a16="http://schemas.microsoft.com/office/drawing/2014/main" id="{3F758549-0F04-46B7-BBBE-0A486B826B43}"/>
              </a:ext>
            </a:extLst>
          </p:cNvPr>
          <p:cNvGraphicFramePr>
            <a:graphicFrameLocks noGrp="1"/>
          </p:cNvGraphicFramePr>
          <p:nvPr/>
        </p:nvGraphicFramePr>
        <p:xfrm>
          <a:off x="6007385" y="1779662"/>
          <a:ext cx="815575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575">
                  <a:extLst>
                    <a:ext uri="{9D8B030D-6E8A-4147-A177-3AD203B41FA5}">
                      <a16:colId xmlns:a16="http://schemas.microsoft.com/office/drawing/2014/main" val="1244619091"/>
                    </a:ext>
                  </a:extLst>
                </a:gridCol>
              </a:tblGrid>
              <a:tr h="128291">
                <a:tc>
                  <a:txBody>
                    <a:bodyPr/>
                    <a:lstStyle/>
                    <a:p>
                      <a:r>
                        <a:rPr lang="de-DE" sz="600" dirty="0"/>
                        <a:t>1</a:t>
                      </a:r>
                      <a:endParaRPr lang="en-GB" sz="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4700404"/>
                  </a:ext>
                </a:extLst>
              </a:tr>
              <a:tr h="224510">
                <a:tc>
                  <a:txBody>
                    <a:bodyPr/>
                    <a:lstStyle/>
                    <a:p>
                      <a:r>
                        <a:rPr lang="de-DE" sz="600" dirty="0"/>
                        <a:t>Attr_1</a:t>
                      </a:r>
                    </a:p>
                    <a:p>
                      <a:r>
                        <a:rPr lang="de-DE" sz="600" dirty="0"/>
                        <a:t>Attr_3</a:t>
                      </a:r>
                      <a:endParaRPr lang="en-GB" sz="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5556619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B53A725F-4D1F-47D8-92E6-59DCDF2E7E16}"/>
              </a:ext>
            </a:extLst>
          </p:cNvPr>
          <p:cNvGraphicFramePr>
            <a:graphicFrameLocks noGrp="1"/>
          </p:cNvGraphicFramePr>
          <p:nvPr/>
        </p:nvGraphicFramePr>
        <p:xfrm>
          <a:off x="6007384" y="2371495"/>
          <a:ext cx="815575" cy="3659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575">
                  <a:extLst>
                    <a:ext uri="{9D8B030D-6E8A-4147-A177-3AD203B41FA5}">
                      <a16:colId xmlns:a16="http://schemas.microsoft.com/office/drawing/2014/main" val="124461909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de-DE" sz="600" dirty="0"/>
                        <a:t>2</a:t>
                      </a:r>
                      <a:endParaRPr lang="en-GB" sz="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4700404"/>
                  </a:ext>
                </a:extLst>
              </a:tr>
              <a:tr h="183114">
                <a:tc>
                  <a:txBody>
                    <a:bodyPr/>
                    <a:lstStyle/>
                    <a:p>
                      <a:r>
                        <a:rPr lang="de-DE" sz="600" dirty="0"/>
                        <a:t>Attr_2</a:t>
                      </a:r>
                      <a:endParaRPr lang="en-GB" sz="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5556619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6A6DD55E-A940-4D9A-A154-FADA610FB76D}"/>
              </a:ext>
            </a:extLst>
          </p:cNvPr>
          <p:cNvGraphicFramePr>
            <a:graphicFrameLocks noGrp="1"/>
          </p:cNvGraphicFramePr>
          <p:nvPr/>
        </p:nvGraphicFramePr>
        <p:xfrm>
          <a:off x="6025568" y="3745421"/>
          <a:ext cx="815575" cy="548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575">
                  <a:extLst>
                    <a:ext uri="{9D8B030D-6E8A-4147-A177-3AD203B41FA5}">
                      <a16:colId xmlns:a16="http://schemas.microsoft.com/office/drawing/2014/main" val="124461909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de-DE" sz="600" dirty="0"/>
                        <a:t>N</a:t>
                      </a:r>
                      <a:endParaRPr lang="en-GB" sz="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4700404"/>
                  </a:ext>
                </a:extLst>
              </a:tr>
              <a:tr h="183114">
                <a:tc>
                  <a:txBody>
                    <a:bodyPr/>
                    <a:lstStyle/>
                    <a:p>
                      <a:r>
                        <a:rPr lang="de-DE" sz="600" dirty="0"/>
                        <a:t>Attr_n-2</a:t>
                      </a:r>
                    </a:p>
                    <a:p>
                      <a:r>
                        <a:rPr lang="de-DE" sz="600" dirty="0"/>
                        <a:t>Attr_n-1</a:t>
                      </a:r>
                    </a:p>
                    <a:p>
                      <a:r>
                        <a:rPr lang="de-DE" sz="600" dirty="0"/>
                        <a:t>Attr_n</a:t>
                      </a:r>
                      <a:endParaRPr lang="en-GB" sz="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5556619"/>
                  </a:ext>
                </a:extLst>
              </a:tr>
            </a:tbl>
          </a:graphicData>
        </a:graphic>
      </p:graphicFrame>
      <p:sp>
        <p:nvSpPr>
          <p:cNvPr id="15" name="Rectangle 14">
            <a:extLst>
              <a:ext uri="{FF2B5EF4-FFF2-40B4-BE49-F238E27FC236}">
                <a16:creationId xmlns:a16="http://schemas.microsoft.com/office/drawing/2014/main" id="{F59CF4A9-29B3-4501-A2FE-DC7BF61CDAE6}"/>
              </a:ext>
            </a:extLst>
          </p:cNvPr>
          <p:cNvSpPr/>
          <p:nvPr/>
        </p:nvSpPr>
        <p:spPr bwMode="gray">
          <a:xfrm>
            <a:off x="6379167" y="2891177"/>
            <a:ext cx="72008" cy="7578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GB" sz="1200" b="1" dirty="0" err="1">
              <a:solidFill>
                <a:schemeClr val="bg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AF5EA9A-1676-4C1C-AB18-478BA7E8A2BB}"/>
              </a:ext>
            </a:extLst>
          </p:cNvPr>
          <p:cNvSpPr/>
          <p:nvPr/>
        </p:nvSpPr>
        <p:spPr bwMode="gray">
          <a:xfrm>
            <a:off x="6379167" y="3144857"/>
            <a:ext cx="72008" cy="7578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GB" sz="1200" b="1" dirty="0" err="1">
              <a:solidFill>
                <a:schemeClr val="bg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CE97FD4-3D94-4278-BEE4-60CE62E05551}"/>
              </a:ext>
            </a:extLst>
          </p:cNvPr>
          <p:cNvSpPr/>
          <p:nvPr/>
        </p:nvSpPr>
        <p:spPr bwMode="gray">
          <a:xfrm>
            <a:off x="6385443" y="3406064"/>
            <a:ext cx="72008" cy="7578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GB" sz="1200" b="1" dirty="0" err="1">
              <a:solidFill>
                <a:schemeClr val="bg1"/>
              </a:solidFill>
            </a:endParaRPr>
          </a:p>
        </p:txBody>
      </p:sp>
      <p:sp>
        <p:nvSpPr>
          <p:cNvPr id="18" name="Arrow: Down 17">
            <a:extLst>
              <a:ext uri="{FF2B5EF4-FFF2-40B4-BE49-F238E27FC236}">
                <a16:creationId xmlns:a16="http://schemas.microsoft.com/office/drawing/2014/main" id="{3B5EC328-0C44-4C3E-AA17-8328F444CDC6}"/>
              </a:ext>
            </a:extLst>
          </p:cNvPr>
          <p:cNvSpPr/>
          <p:nvPr/>
        </p:nvSpPr>
        <p:spPr bwMode="gray">
          <a:xfrm rot="16200000">
            <a:off x="5029385" y="2505755"/>
            <a:ext cx="288032" cy="697350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GB" sz="1200" b="1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4668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7" name="Title 6156"/>
          <p:cNvSpPr>
            <a:spLocks noGrp="1"/>
          </p:cNvSpPr>
          <p:nvPr>
            <p:ph type="title"/>
          </p:nvPr>
        </p:nvSpPr>
        <p:spPr>
          <a:xfrm>
            <a:off x="358776" y="108001"/>
            <a:ext cx="6877051" cy="927588"/>
          </a:xfrm>
        </p:spPr>
        <p:txBody>
          <a:bodyPr/>
          <a:lstStyle/>
          <a:p>
            <a:r>
              <a:rPr lang="en-US" dirty="0"/>
              <a:t>Limitations - Key Matching</a:t>
            </a:r>
          </a:p>
        </p:txBody>
      </p:sp>
      <p:sp>
        <p:nvSpPr>
          <p:cNvPr id="6163" name="Slide Number Placeholder 6162"/>
          <p:cNvSpPr>
            <a:spLocks noGrp="1"/>
          </p:cNvSpPr>
          <p:nvPr>
            <p:ph type="sldNum" sz="quarter" idx="16"/>
          </p:nvPr>
        </p:nvSpPr>
        <p:spPr>
          <a:xfrm>
            <a:off x="7416801" y="4623195"/>
            <a:ext cx="1547813" cy="180580"/>
          </a:xfrm>
        </p:spPr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40</a:t>
            </a:fld>
            <a:endParaRPr lang="en-US" b="1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4"/>
          </p:nvPr>
        </p:nvSpPr>
        <p:spPr>
          <a:xfrm>
            <a:off x="7416801" y="4155928"/>
            <a:ext cx="1547813" cy="467268"/>
          </a:xfrm>
        </p:spPr>
        <p:txBody>
          <a:bodyPr/>
          <a:lstStyle/>
          <a:p>
            <a:r>
              <a:rPr lang="en-US"/>
              <a:t>Kim-Pascal Borchart BPT @ HPI Summer 2021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5"/>
          </p:nvPr>
        </p:nvSpPr>
        <p:spPr>
          <a:xfrm>
            <a:off x="7416801" y="3562453"/>
            <a:ext cx="1547813" cy="521465"/>
          </a:xfrm>
        </p:spPr>
        <p:txBody>
          <a:bodyPr/>
          <a:lstStyle/>
          <a:p>
            <a:r>
              <a:rPr lang="en-GB"/>
              <a:t>Discovering a Global Data Model from Event Logs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46FCC5-812A-482B-9F79-C4E0A9AF65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429" y="1178771"/>
            <a:ext cx="4791744" cy="293410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EB2405B-9E22-489C-A49F-28EC6242354D}"/>
              </a:ext>
            </a:extLst>
          </p:cNvPr>
          <p:cNvSpPr txBox="1"/>
          <p:nvPr/>
        </p:nvSpPr>
        <p:spPr bwMode="gray">
          <a:xfrm>
            <a:off x="7440757" y="1182591"/>
            <a:ext cx="161967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800" dirty="0" err="1"/>
              <a:t>Dorina</a:t>
            </a:r>
            <a:r>
              <a:rPr lang="en-GB" sz="800" dirty="0"/>
              <a:t> </a:t>
            </a:r>
            <a:r>
              <a:rPr lang="en-GB" sz="800" dirty="0" err="1"/>
              <a:t>Bano</a:t>
            </a:r>
            <a:r>
              <a:rPr lang="en-GB" sz="800" dirty="0"/>
              <a:t> , Maximilian Volker , Simon Remy , Henrik Leopold , and Mathias </a:t>
            </a:r>
            <a:r>
              <a:rPr lang="en-GB" sz="800" dirty="0" err="1"/>
              <a:t>Weske</a:t>
            </a:r>
            <a:r>
              <a:rPr lang="en-GB" sz="800" dirty="0"/>
              <a:t>. (2020). </a:t>
            </a:r>
          </a:p>
          <a:p>
            <a:r>
              <a:rPr lang="en-GB" sz="800" dirty="0"/>
              <a:t>Multi-perspective Analysis of Approval Processes based on Multiple Event Logs</a:t>
            </a:r>
          </a:p>
        </p:txBody>
      </p:sp>
    </p:spTree>
    <p:extLst>
      <p:ext uri="{BB962C8B-B14F-4D97-AF65-F5344CB8AC3E}">
        <p14:creationId xmlns:p14="http://schemas.microsoft.com/office/powerpoint/2010/main" val="785227307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A5B7DD7-3FA1-4E9C-9ACE-FDC93E8110B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C943C41-1D70-411A-95A2-C1B01822698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Kim-Pascal Borchart BPT @ HPI Summer 2021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CC1FDF-2CC6-4289-BEDC-7FB6D1208DF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Discovering a Global Data Model from Event Logs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B0AD89-BE5F-4664-8CC4-A8C2738C020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41</a:t>
            </a:fld>
            <a:endParaRPr lang="en-US" b="1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63DF8F6-4175-4893-ABCE-5EFF569F3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092F7DC-A776-4311-8229-4D68312938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323" y="1347614"/>
            <a:ext cx="5591955" cy="704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065855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7430ABE-2029-48B7-9338-2B6B70809B2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Kim-Pascal Borchart BPT @ HPI Summer 2021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B3EA7D-E6FA-47E7-8690-043D7795AEF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Discovering a Global Data Model from Event Logs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5A5608-15AE-4275-8FC8-32DF0C1C010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42</a:t>
            </a:fld>
            <a:endParaRPr lang="en-US" b="1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74B8BAC-439C-4F22-B3E9-3D9E04E641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9CC8493-C617-4A7A-B432-43822F518E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429" y="1239837"/>
            <a:ext cx="4791744" cy="296268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A2BEC1F-F8C4-4117-A8CF-1F3DC27FB4FF}"/>
              </a:ext>
            </a:extLst>
          </p:cNvPr>
          <p:cNvSpPr txBox="1"/>
          <p:nvPr/>
        </p:nvSpPr>
        <p:spPr bwMode="gray">
          <a:xfrm>
            <a:off x="7235826" y="1185020"/>
            <a:ext cx="2018663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/>
              <a:t>Van </a:t>
            </a:r>
            <a:r>
              <a:rPr lang="en-GB" sz="1000" dirty="0" err="1"/>
              <a:t>Bakel</a:t>
            </a:r>
            <a:r>
              <a:rPr lang="en-GB" sz="1000" dirty="0"/>
              <a:t>, </a:t>
            </a:r>
            <a:r>
              <a:rPr lang="en-GB" sz="1000" dirty="0" err="1"/>
              <a:t>Hulscher</a:t>
            </a:r>
            <a:r>
              <a:rPr lang="en-GB" sz="1000" dirty="0"/>
              <a:t>, </a:t>
            </a:r>
            <a:r>
              <a:rPr lang="en-GB" sz="1000" dirty="0" err="1"/>
              <a:t>Klijs</a:t>
            </a:r>
            <a:r>
              <a:rPr lang="en-GB" sz="1000" dirty="0"/>
              <a:t>, Sturm. (2020). Following the money: An exploratory research into the process for international declarations using process mining</a:t>
            </a:r>
          </a:p>
        </p:txBody>
      </p:sp>
    </p:spTree>
    <p:extLst>
      <p:ext uri="{BB962C8B-B14F-4D97-AF65-F5344CB8AC3E}">
        <p14:creationId xmlns:p14="http://schemas.microsoft.com/office/powerpoint/2010/main" val="1445649996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One „Main“ Log</a:t>
            </a:r>
          </a:p>
          <a:p>
            <a:pPr lvl="1"/>
            <a:r>
              <a:rPr lang="de-DE" dirty="0"/>
              <a:t>Secondary event logs often fully connected</a:t>
            </a:r>
          </a:p>
          <a:p>
            <a:endParaRPr lang="de-DE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358776" y="108001"/>
            <a:ext cx="6877051" cy="927588"/>
          </a:xfrm>
        </p:spPr>
        <p:txBody>
          <a:bodyPr/>
          <a:lstStyle/>
          <a:p>
            <a:r>
              <a:rPr lang="de-DE" dirty="0"/>
              <a:t>Multiple Event Log Characteristics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Kim-Pascal Borchart BPT @ HPI Summer 2021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Discovering a Global Data Model from Event Logs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43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110667540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39ADCD6-93C6-464E-94CC-644E3CBE15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629A9C9-A8C5-4D66-99D1-24760D6D8AF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Kim-Pascal Borchart BPT @ HPI Summer 2021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F48432-4CFF-4456-928D-3A8C99CC0D5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Discovering a Global Data Model from Event Logs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5524A5-B7D1-4C04-B415-ACB1A9DD991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44</a:t>
            </a:fld>
            <a:endParaRPr lang="en-US" b="1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8F527A4-0475-484E-A000-9DCF41096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8808905"/>
      </p:ext>
    </p:extLst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ildplatzhalter 5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7" name="Textplatzhalter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1" name="Title 20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err="1"/>
              <a:t>Thank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attention</a:t>
            </a:r>
            <a:r>
              <a:rPr lang="de-DE" dirty="0"/>
              <a:t>!</a:t>
            </a:r>
            <a:endParaRPr lang="en-US" dirty="0"/>
          </a:p>
        </p:txBody>
      </p:sp>
      <p:sp>
        <p:nvSpPr>
          <p:cNvPr id="22" name="Subtitle 2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Speaker</a:t>
            </a:r>
          </a:p>
          <a:p>
            <a:r>
              <a:rPr lang="en-US"/>
              <a:t>Job Description</a:t>
            </a:r>
          </a:p>
          <a:p>
            <a:r>
              <a:rPr lang="en-US"/>
              <a:t>Institute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7357343"/>
      </p:ext>
    </p:extLst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6BCEC08-A4C7-4F99-8B64-CE8B078BB6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Rules in Data - Rule 1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6B17C5-ED88-4DE0-B239-273904C40EEA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Kim-Pascal Borchart BPT @ HPI Summer 2021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DE4630-9D05-4291-8F6D-000CD1EF509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Discovering a Global Data Model from Event Logs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B62826-2E54-48C0-997F-DD314719314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46</a:t>
            </a:fld>
            <a:endParaRPr lang="en-US" b="1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DC5DE5CF-CF28-4BA9-8331-DF6D42774F24}"/>
              </a:ext>
            </a:extLst>
          </p:cNvPr>
          <p:cNvGraphicFramePr>
            <a:graphicFrameLocks noGrp="1"/>
          </p:cNvGraphicFramePr>
          <p:nvPr/>
        </p:nvGraphicFramePr>
        <p:xfrm>
          <a:off x="323528" y="1725106"/>
          <a:ext cx="6508008" cy="1998276"/>
        </p:xfrm>
        <a:graphic>
          <a:graphicData uri="http://schemas.openxmlformats.org/drawingml/2006/table">
            <a:tbl>
              <a:tblPr/>
              <a:tblGrid>
                <a:gridCol w="720080">
                  <a:extLst>
                    <a:ext uri="{9D8B030D-6E8A-4147-A177-3AD203B41FA5}">
                      <a16:colId xmlns:a16="http://schemas.microsoft.com/office/drawing/2014/main" val="926800201"/>
                    </a:ext>
                  </a:extLst>
                </a:gridCol>
                <a:gridCol w="906922">
                  <a:extLst>
                    <a:ext uri="{9D8B030D-6E8A-4147-A177-3AD203B41FA5}">
                      <a16:colId xmlns:a16="http://schemas.microsoft.com/office/drawing/2014/main" val="4128491190"/>
                    </a:ext>
                  </a:extLst>
                </a:gridCol>
                <a:gridCol w="813501">
                  <a:extLst>
                    <a:ext uri="{9D8B030D-6E8A-4147-A177-3AD203B41FA5}">
                      <a16:colId xmlns:a16="http://schemas.microsoft.com/office/drawing/2014/main" val="705220866"/>
                    </a:ext>
                  </a:extLst>
                </a:gridCol>
                <a:gridCol w="813501">
                  <a:extLst>
                    <a:ext uri="{9D8B030D-6E8A-4147-A177-3AD203B41FA5}">
                      <a16:colId xmlns:a16="http://schemas.microsoft.com/office/drawing/2014/main" val="1273576517"/>
                    </a:ext>
                  </a:extLst>
                </a:gridCol>
                <a:gridCol w="813501">
                  <a:extLst>
                    <a:ext uri="{9D8B030D-6E8A-4147-A177-3AD203B41FA5}">
                      <a16:colId xmlns:a16="http://schemas.microsoft.com/office/drawing/2014/main" val="2949544282"/>
                    </a:ext>
                  </a:extLst>
                </a:gridCol>
                <a:gridCol w="813501">
                  <a:extLst>
                    <a:ext uri="{9D8B030D-6E8A-4147-A177-3AD203B41FA5}">
                      <a16:colId xmlns:a16="http://schemas.microsoft.com/office/drawing/2014/main" val="3180147828"/>
                    </a:ext>
                  </a:extLst>
                </a:gridCol>
                <a:gridCol w="813501">
                  <a:extLst>
                    <a:ext uri="{9D8B030D-6E8A-4147-A177-3AD203B41FA5}">
                      <a16:colId xmlns:a16="http://schemas.microsoft.com/office/drawing/2014/main" val="1038153982"/>
                    </a:ext>
                  </a:extLst>
                </a:gridCol>
                <a:gridCol w="813501">
                  <a:extLst>
                    <a:ext uri="{9D8B030D-6E8A-4147-A177-3AD203B41FA5}">
                      <a16:colId xmlns:a16="http://schemas.microsoft.com/office/drawing/2014/main" val="119207981"/>
                    </a:ext>
                  </a:extLst>
                </a:gridCol>
              </a:tblGrid>
              <a:tr h="333046">
                <a:tc>
                  <a:txBody>
                    <a:bodyPr/>
                    <a:lstStyle/>
                    <a:p>
                      <a:r>
                        <a:rPr lang="de-DE" sz="1100" baseline="0" dirty="0"/>
                        <a:t>Activity</a:t>
                      </a:r>
                      <a:endParaRPr lang="en-GB" sz="1200" baseline="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aseline="0" dirty="0"/>
                        <a:t>Att1</a:t>
                      </a:r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aseline="0" dirty="0"/>
                        <a:t>Att2</a:t>
                      </a:r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aseline="0" dirty="0"/>
                        <a:t>Att3</a:t>
                      </a:r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aseline="0" dirty="0"/>
                        <a:t>Att4</a:t>
                      </a:r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aseline="0" dirty="0"/>
                        <a:t>Att5</a:t>
                      </a:r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aseline="0" dirty="0"/>
                        <a:t>Att6</a:t>
                      </a:r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aseline="0" dirty="0"/>
                        <a:t>Att7</a:t>
                      </a:r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1215201"/>
                  </a:ext>
                </a:extLst>
              </a:tr>
              <a:tr h="333046">
                <a:tc>
                  <a:txBody>
                    <a:bodyPr/>
                    <a:lstStyle/>
                    <a:p>
                      <a:r>
                        <a:rPr lang="de-DE" sz="1200" baseline="0" dirty="0"/>
                        <a:t>A</a:t>
                      </a:r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aseline="0" dirty="0"/>
                        <a:t>0</a:t>
                      </a:r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3651030"/>
                  </a:ext>
                </a:extLst>
              </a:tr>
              <a:tr h="333046">
                <a:tc>
                  <a:txBody>
                    <a:bodyPr/>
                    <a:lstStyle/>
                    <a:p>
                      <a:r>
                        <a:rPr lang="de-DE" sz="1200" baseline="0" dirty="0"/>
                        <a:t>B</a:t>
                      </a:r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aseline="0" dirty="0"/>
                        <a:t>0</a:t>
                      </a:r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aseline="0" dirty="0"/>
                        <a:t>0</a:t>
                      </a:r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aseline="0" dirty="0"/>
                        <a:t>0</a:t>
                      </a:r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aseline="0" dirty="0"/>
                        <a:t>0</a:t>
                      </a:r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aseline="0" dirty="0"/>
                        <a:t>x</a:t>
                      </a:r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aseline="0" dirty="0"/>
                        <a:t>0</a:t>
                      </a:r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aseline="0" dirty="0"/>
                        <a:t>0</a:t>
                      </a:r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8655711"/>
                  </a:ext>
                </a:extLst>
              </a:tr>
              <a:tr h="333046">
                <a:tc>
                  <a:txBody>
                    <a:bodyPr/>
                    <a:lstStyle/>
                    <a:p>
                      <a:r>
                        <a:rPr lang="de-DE" sz="1200" baseline="0" dirty="0"/>
                        <a:t>C</a:t>
                      </a:r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aseline="0" dirty="0"/>
                        <a:t>0</a:t>
                      </a:r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4505877"/>
                  </a:ext>
                </a:extLst>
              </a:tr>
              <a:tr h="333046">
                <a:tc>
                  <a:txBody>
                    <a:bodyPr/>
                    <a:lstStyle/>
                    <a:p>
                      <a:r>
                        <a:rPr lang="de-DE" sz="1200" baseline="0" dirty="0"/>
                        <a:t>D</a:t>
                      </a:r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aseline="0" dirty="0"/>
                        <a:t>0</a:t>
                      </a:r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8872144"/>
                  </a:ext>
                </a:extLst>
              </a:tr>
              <a:tr h="333046">
                <a:tc>
                  <a:txBody>
                    <a:bodyPr/>
                    <a:lstStyle/>
                    <a:p>
                      <a:r>
                        <a:rPr lang="de-DE" sz="1200" baseline="0" dirty="0"/>
                        <a:t>E</a:t>
                      </a:r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aseline="0" dirty="0"/>
                        <a:t>0</a:t>
                      </a:r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96096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65134819"/>
      </p:ext>
    </p:extLst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6BCEC08-A4C7-4F99-8B64-CE8B078BB6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Rules in Data - Rule 2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6B17C5-ED88-4DE0-B239-273904C40EEA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Kim-Pascal Borchart BPT @ HPI Summer 2021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DE4630-9D05-4291-8F6D-000CD1EF509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Discovering a Global Data Model from Event Logs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B62826-2E54-48C0-997F-DD314719314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47</a:t>
            </a:fld>
            <a:endParaRPr lang="en-US" b="1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DC5DE5CF-CF28-4BA9-8331-DF6D42774F24}"/>
              </a:ext>
            </a:extLst>
          </p:cNvPr>
          <p:cNvGraphicFramePr>
            <a:graphicFrameLocks noGrp="1"/>
          </p:cNvGraphicFramePr>
          <p:nvPr/>
        </p:nvGraphicFramePr>
        <p:xfrm>
          <a:off x="323528" y="1725106"/>
          <a:ext cx="6508008" cy="1998276"/>
        </p:xfrm>
        <a:graphic>
          <a:graphicData uri="http://schemas.openxmlformats.org/drawingml/2006/table">
            <a:tbl>
              <a:tblPr/>
              <a:tblGrid>
                <a:gridCol w="720080">
                  <a:extLst>
                    <a:ext uri="{9D8B030D-6E8A-4147-A177-3AD203B41FA5}">
                      <a16:colId xmlns:a16="http://schemas.microsoft.com/office/drawing/2014/main" val="926800201"/>
                    </a:ext>
                  </a:extLst>
                </a:gridCol>
                <a:gridCol w="906922">
                  <a:extLst>
                    <a:ext uri="{9D8B030D-6E8A-4147-A177-3AD203B41FA5}">
                      <a16:colId xmlns:a16="http://schemas.microsoft.com/office/drawing/2014/main" val="4128491190"/>
                    </a:ext>
                  </a:extLst>
                </a:gridCol>
                <a:gridCol w="813501">
                  <a:extLst>
                    <a:ext uri="{9D8B030D-6E8A-4147-A177-3AD203B41FA5}">
                      <a16:colId xmlns:a16="http://schemas.microsoft.com/office/drawing/2014/main" val="705220866"/>
                    </a:ext>
                  </a:extLst>
                </a:gridCol>
                <a:gridCol w="813501">
                  <a:extLst>
                    <a:ext uri="{9D8B030D-6E8A-4147-A177-3AD203B41FA5}">
                      <a16:colId xmlns:a16="http://schemas.microsoft.com/office/drawing/2014/main" val="1273576517"/>
                    </a:ext>
                  </a:extLst>
                </a:gridCol>
                <a:gridCol w="813501">
                  <a:extLst>
                    <a:ext uri="{9D8B030D-6E8A-4147-A177-3AD203B41FA5}">
                      <a16:colId xmlns:a16="http://schemas.microsoft.com/office/drawing/2014/main" val="2949544282"/>
                    </a:ext>
                  </a:extLst>
                </a:gridCol>
                <a:gridCol w="813501">
                  <a:extLst>
                    <a:ext uri="{9D8B030D-6E8A-4147-A177-3AD203B41FA5}">
                      <a16:colId xmlns:a16="http://schemas.microsoft.com/office/drawing/2014/main" val="3180147828"/>
                    </a:ext>
                  </a:extLst>
                </a:gridCol>
                <a:gridCol w="813501">
                  <a:extLst>
                    <a:ext uri="{9D8B030D-6E8A-4147-A177-3AD203B41FA5}">
                      <a16:colId xmlns:a16="http://schemas.microsoft.com/office/drawing/2014/main" val="1038153982"/>
                    </a:ext>
                  </a:extLst>
                </a:gridCol>
                <a:gridCol w="813501">
                  <a:extLst>
                    <a:ext uri="{9D8B030D-6E8A-4147-A177-3AD203B41FA5}">
                      <a16:colId xmlns:a16="http://schemas.microsoft.com/office/drawing/2014/main" val="119207981"/>
                    </a:ext>
                  </a:extLst>
                </a:gridCol>
              </a:tblGrid>
              <a:tr h="333046">
                <a:tc>
                  <a:txBody>
                    <a:bodyPr/>
                    <a:lstStyle/>
                    <a:p>
                      <a:r>
                        <a:rPr lang="de-DE" sz="1100" baseline="0" dirty="0"/>
                        <a:t>Activity</a:t>
                      </a:r>
                      <a:endParaRPr lang="en-GB" sz="1200" baseline="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aseline="0" dirty="0"/>
                        <a:t>Att1</a:t>
                      </a:r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aseline="0" dirty="0"/>
                        <a:t>Att2</a:t>
                      </a:r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aseline="0" dirty="0"/>
                        <a:t>Att3</a:t>
                      </a:r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aseline="0" dirty="0"/>
                        <a:t>Att4</a:t>
                      </a:r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aseline="0" dirty="0"/>
                        <a:t>Att5</a:t>
                      </a:r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aseline="0" dirty="0"/>
                        <a:t>Att6</a:t>
                      </a:r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aseline="0" dirty="0"/>
                        <a:t>Att7</a:t>
                      </a:r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1215201"/>
                  </a:ext>
                </a:extLst>
              </a:tr>
              <a:tr h="333046">
                <a:tc>
                  <a:txBody>
                    <a:bodyPr/>
                    <a:lstStyle/>
                    <a:p>
                      <a:r>
                        <a:rPr lang="de-DE" sz="1200" baseline="0" dirty="0"/>
                        <a:t>A</a:t>
                      </a:r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aseline="0" dirty="0"/>
                        <a:t>0</a:t>
                      </a:r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3651030"/>
                  </a:ext>
                </a:extLst>
              </a:tr>
              <a:tr h="333046">
                <a:tc>
                  <a:txBody>
                    <a:bodyPr/>
                    <a:lstStyle/>
                    <a:p>
                      <a:r>
                        <a:rPr lang="de-DE" sz="1200" baseline="0" dirty="0"/>
                        <a:t>B</a:t>
                      </a:r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aseline="0" dirty="0"/>
                        <a:t>0</a:t>
                      </a:r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aseline="0" dirty="0"/>
                        <a:t>0</a:t>
                      </a:r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aseline="0" dirty="0"/>
                        <a:t>0</a:t>
                      </a:r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aseline="0" dirty="0"/>
                        <a:t>0</a:t>
                      </a:r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aseline="0" dirty="0"/>
                        <a:t>x</a:t>
                      </a:r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aseline="0" dirty="0"/>
                        <a:t>0</a:t>
                      </a:r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aseline="0" dirty="0"/>
                        <a:t>0</a:t>
                      </a:r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8655711"/>
                  </a:ext>
                </a:extLst>
              </a:tr>
              <a:tr h="333046">
                <a:tc>
                  <a:txBody>
                    <a:bodyPr/>
                    <a:lstStyle/>
                    <a:p>
                      <a:r>
                        <a:rPr lang="de-DE" sz="1200" baseline="0" dirty="0"/>
                        <a:t>C</a:t>
                      </a:r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aseline="0" dirty="0"/>
                        <a:t>0</a:t>
                      </a:r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aseline="0" dirty="0"/>
                        <a:t>0</a:t>
                      </a:r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aseline="0" dirty="0"/>
                        <a:t>0</a:t>
                      </a:r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aseline="0" dirty="0"/>
                        <a:t>0</a:t>
                      </a:r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aseline="0" dirty="0"/>
                        <a:t>x</a:t>
                      </a:r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aseline="0" dirty="0"/>
                        <a:t>0</a:t>
                      </a:r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aseline="0" dirty="0"/>
                        <a:t>0</a:t>
                      </a:r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4505877"/>
                  </a:ext>
                </a:extLst>
              </a:tr>
              <a:tr h="333046">
                <a:tc>
                  <a:txBody>
                    <a:bodyPr/>
                    <a:lstStyle/>
                    <a:p>
                      <a:r>
                        <a:rPr lang="de-DE" sz="1200" baseline="0" dirty="0"/>
                        <a:t>D</a:t>
                      </a:r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aseline="0" dirty="0"/>
                        <a:t>0</a:t>
                      </a:r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aseline="0" dirty="0"/>
                        <a:t>0</a:t>
                      </a:r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aseline="0" dirty="0"/>
                        <a:t>0</a:t>
                      </a:r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aseline="0" dirty="0"/>
                        <a:t>0</a:t>
                      </a:r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aseline="0" dirty="0"/>
                        <a:t>x</a:t>
                      </a:r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aseline="0" dirty="0"/>
                        <a:t>0</a:t>
                      </a:r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aseline="0" dirty="0"/>
                        <a:t>0</a:t>
                      </a:r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8872144"/>
                  </a:ext>
                </a:extLst>
              </a:tr>
              <a:tr h="333046">
                <a:tc>
                  <a:txBody>
                    <a:bodyPr/>
                    <a:lstStyle/>
                    <a:p>
                      <a:r>
                        <a:rPr lang="de-DE" sz="1200" baseline="0" dirty="0"/>
                        <a:t>E</a:t>
                      </a:r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aseline="0" dirty="0"/>
                        <a:t>0</a:t>
                      </a:r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96096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78330694"/>
      </p:ext>
    </p:extLst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6BCEC08-A4C7-4F99-8B64-CE8B078BB6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Rules in Data - Rule 3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6B17C5-ED88-4DE0-B239-273904C40EEA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Kim-Pascal Borchart BPT @ HPI Summer 2021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DE4630-9D05-4291-8F6D-000CD1EF509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Discovering a Global Data Model from Event Logs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B62826-2E54-48C0-997F-DD314719314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48</a:t>
            </a:fld>
            <a:endParaRPr lang="en-US" b="1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DC5DE5CF-CF28-4BA9-8331-DF6D42774F24}"/>
              </a:ext>
            </a:extLst>
          </p:cNvPr>
          <p:cNvGraphicFramePr>
            <a:graphicFrameLocks noGrp="1"/>
          </p:cNvGraphicFramePr>
          <p:nvPr/>
        </p:nvGraphicFramePr>
        <p:xfrm>
          <a:off x="323528" y="1725106"/>
          <a:ext cx="6508008" cy="1998276"/>
        </p:xfrm>
        <a:graphic>
          <a:graphicData uri="http://schemas.openxmlformats.org/drawingml/2006/table">
            <a:tbl>
              <a:tblPr/>
              <a:tblGrid>
                <a:gridCol w="720080">
                  <a:extLst>
                    <a:ext uri="{9D8B030D-6E8A-4147-A177-3AD203B41FA5}">
                      <a16:colId xmlns:a16="http://schemas.microsoft.com/office/drawing/2014/main" val="926800201"/>
                    </a:ext>
                  </a:extLst>
                </a:gridCol>
                <a:gridCol w="906922">
                  <a:extLst>
                    <a:ext uri="{9D8B030D-6E8A-4147-A177-3AD203B41FA5}">
                      <a16:colId xmlns:a16="http://schemas.microsoft.com/office/drawing/2014/main" val="4128491190"/>
                    </a:ext>
                  </a:extLst>
                </a:gridCol>
                <a:gridCol w="813501">
                  <a:extLst>
                    <a:ext uri="{9D8B030D-6E8A-4147-A177-3AD203B41FA5}">
                      <a16:colId xmlns:a16="http://schemas.microsoft.com/office/drawing/2014/main" val="705220866"/>
                    </a:ext>
                  </a:extLst>
                </a:gridCol>
                <a:gridCol w="813501">
                  <a:extLst>
                    <a:ext uri="{9D8B030D-6E8A-4147-A177-3AD203B41FA5}">
                      <a16:colId xmlns:a16="http://schemas.microsoft.com/office/drawing/2014/main" val="1273576517"/>
                    </a:ext>
                  </a:extLst>
                </a:gridCol>
                <a:gridCol w="813501">
                  <a:extLst>
                    <a:ext uri="{9D8B030D-6E8A-4147-A177-3AD203B41FA5}">
                      <a16:colId xmlns:a16="http://schemas.microsoft.com/office/drawing/2014/main" val="2949544282"/>
                    </a:ext>
                  </a:extLst>
                </a:gridCol>
                <a:gridCol w="813501">
                  <a:extLst>
                    <a:ext uri="{9D8B030D-6E8A-4147-A177-3AD203B41FA5}">
                      <a16:colId xmlns:a16="http://schemas.microsoft.com/office/drawing/2014/main" val="3180147828"/>
                    </a:ext>
                  </a:extLst>
                </a:gridCol>
                <a:gridCol w="813501">
                  <a:extLst>
                    <a:ext uri="{9D8B030D-6E8A-4147-A177-3AD203B41FA5}">
                      <a16:colId xmlns:a16="http://schemas.microsoft.com/office/drawing/2014/main" val="1038153982"/>
                    </a:ext>
                  </a:extLst>
                </a:gridCol>
                <a:gridCol w="813501">
                  <a:extLst>
                    <a:ext uri="{9D8B030D-6E8A-4147-A177-3AD203B41FA5}">
                      <a16:colId xmlns:a16="http://schemas.microsoft.com/office/drawing/2014/main" val="119207981"/>
                    </a:ext>
                  </a:extLst>
                </a:gridCol>
              </a:tblGrid>
              <a:tr h="333046">
                <a:tc>
                  <a:txBody>
                    <a:bodyPr/>
                    <a:lstStyle/>
                    <a:p>
                      <a:r>
                        <a:rPr lang="de-DE" sz="1100" baseline="0" dirty="0"/>
                        <a:t>Activity</a:t>
                      </a:r>
                      <a:endParaRPr lang="en-GB" sz="1200" baseline="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aseline="0" dirty="0"/>
                        <a:t>Att1</a:t>
                      </a:r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aseline="0" dirty="0"/>
                        <a:t>Att2</a:t>
                      </a:r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aseline="0" dirty="0"/>
                        <a:t>Att3</a:t>
                      </a:r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aseline="0" dirty="0"/>
                        <a:t>Att4</a:t>
                      </a:r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aseline="0" dirty="0"/>
                        <a:t>Att5</a:t>
                      </a:r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aseline="0" dirty="0"/>
                        <a:t>Att6</a:t>
                      </a:r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aseline="0" dirty="0"/>
                        <a:t>Att7</a:t>
                      </a:r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41215201"/>
                  </a:ext>
                </a:extLst>
              </a:tr>
              <a:tr h="333046">
                <a:tc>
                  <a:txBody>
                    <a:bodyPr/>
                    <a:lstStyle/>
                    <a:p>
                      <a:r>
                        <a:rPr lang="de-DE" sz="1200" baseline="0" dirty="0"/>
                        <a:t>A</a:t>
                      </a:r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aseline="0" dirty="0"/>
                        <a:t>0</a:t>
                      </a:r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aseline="0" dirty="0"/>
                        <a:t>0</a:t>
                      </a:r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aseline="0" dirty="0"/>
                        <a:t>0</a:t>
                      </a:r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3651030"/>
                  </a:ext>
                </a:extLst>
              </a:tr>
              <a:tr h="333046">
                <a:tc>
                  <a:txBody>
                    <a:bodyPr/>
                    <a:lstStyle/>
                    <a:p>
                      <a:r>
                        <a:rPr lang="de-DE" sz="1200" baseline="0" dirty="0"/>
                        <a:t>B</a:t>
                      </a:r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aseline="0" dirty="0"/>
                        <a:t>0</a:t>
                      </a:r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aseline="0" dirty="0"/>
                        <a:t>0</a:t>
                      </a:r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aseline="0" dirty="0"/>
                        <a:t>x</a:t>
                      </a:r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aseline="0" dirty="0"/>
                        <a:t>x</a:t>
                      </a:r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aseline="0" dirty="0"/>
                        <a:t>x</a:t>
                      </a:r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aseline="0" dirty="0"/>
                        <a:t>0</a:t>
                      </a:r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aseline="0" dirty="0"/>
                        <a:t>0</a:t>
                      </a:r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48655711"/>
                  </a:ext>
                </a:extLst>
              </a:tr>
              <a:tr h="333046">
                <a:tc>
                  <a:txBody>
                    <a:bodyPr/>
                    <a:lstStyle/>
                    <a:p>
                      <a:r>
                        <a:rPr lang="de-DE" sz="1200" baseline="0" dirty="0"/>
                        <a:t>C</a:t>
                      </a:r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aseline="0" dirty="0"/>
                        <a:t>0</a:t>
                      </a:r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aseline="0" dirty="0"/>
                        <a:t>0</a:t>
                      </a:r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aseline="0" dirty="0"/>
                        <a:t>0</a:t>
                      </a:r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4505877"/>
                  </a:ext>
                </a:extLst>
              </a:tr>
              <a:tr h="333046">
                <a:tc>
                  <a:txBody>
                    <a:bodyPr/>
                    <a:lstStyle/>
                    <a:p>
                      <a:r>
                        <a:rPr lang="de-DE" sz="1200" baseline="0" dirty="0"/>
                        <a:t>D</a:t>
                      </a:r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aseline="0" dirty="0"/>
                        <a:t>0</a:t>
                      </a:r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aseline="0" dirty="0"/>
                        <a:t>0</a:t>
                      </a:r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aseline="0" dirty="0"/>
                        <a:t>0</a:t>
                      </a:r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98872144"/>
                  </a:ext>
                </a:extLst>
              </a:tr>
              <a:tr h="333046">
                <a:tc>
                  <a:txBody>
                    <a:bodyPr/>
                    <a:lstStyle/>
                    <a:p>
                      <a:r>
                        <a:rPr lang="de-DE" sz="1200" baseline="0" dirty="0"/>
                        <a:t>E</a:t>
                      </a:r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aseline="0" dirty="0"/>
                        <a:t>0</a:t>
                      </a:r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aseline="0" dirty="0"/>
                        <a:t>0</a:t>
                      </a:r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aseline="0" dirty="0"/>
                        <a:t>0</a:t>
                      </a:r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96096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6214132"/>
      </p:ext>
    </p:extLst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6BCEC08-A4C7-4F99-8B64-CE8B078BB6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Rules in Data - Rule 4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6B17C5-ED88-4DE0-B239-273904C40EEA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Kim-Pascal Borchart BPT @ HPI Summer 2021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DE4630-9D05-4291-8F6D-000CD1EF509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Discovering a Global Data Model from Event Logs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B62826-2E54-48C0-997F-DD314719314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49</a:t>
            </a:fld>
            <a:endParaRPr lang="en-US" b="1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DC5DE5CF-CF28-4BA9-8331-DF6D42774F24}"/>
              </a:ext>
            </a:extLst>
          </p:cNvPr>
          <p:cNvGraphicFramePr>
            <a:graphicFrameLocks noGrp="1"/>
          </p:cNvGraphicFramePr>
          <p:nvPr/>
        </p:nvGraphicFramePr>
        <p:xfrm>
          <a:off x="323528" y="1725106"/>
          <a:ext cx="6508008" cy="1998276"/>
        </p:xfrm>
        <a:graphic>
          <a:graphicData uri="http://schemas.openxmlformats.org/drawingml/2006/table">
            <a:tbl>
              <a:tblPr/>
              <a:tblGrid>
                <a:gridCol w="720080">
                  <a:extLst>
                    <a:ext uri="{9D8B030D-6E8A-4147-A177-3AD203B41FA5}">
                      <a16:colId xmlns:a16="http://schemas.microsoft.com/office/drawing/2014/main" val="926800201"/>
                    </a:ext>
                  </a:extLst>
                </a:gridCol>
                <a:gridCol w="906922">
                  <a:extLst>
                    <a:ext uri="{9D8B030D-6E8A-4147-A177-3AD203B41FA5}">
                      <a16:colId xmlns:a16="http://schemas.microsoft.com/office/drawing/2014/main" val="4128491190"/>
                    </a:ext>
                  </a:extLst>
                </a:gridCol>
                <a:gridCol w="813501">
                  <a:extLst>
                    <a:ext uri="{9D8B030D-6E8A-4147-A177-3AD203B41FA5}">
                      <a16:colId xmlns:a16="http://schemas.microsoft.com/office/drawing/2014/main" val="705220866"/>
                    </a:ext>
                  </a:extLst>
                </a:gridCol>
                <a:gridCol w="813501">
                  <a:extLst>
                    <a:ext uri="{9D8B030D-6E8A-4147-A177-3AD203B41FA5}">
                      <a16:colId xmlns:a16="http://schemas.microsoft.com/office/drawing/2014/main" val="1273576517"/>
                    </a:ext>
                  </a:extLst>
                </a:gridCol>
                <a:gridCol w="813501">
                  <a:extLst>
                    <a:ext uri="{9D8B030D-6E8A-4147-A177-3AD203B41FA5}">
                      <a16:colId xmlns:a16="http://schemas.microsoft.com/office/drawing/2014/main" val="2949544282"/>
                    </a:ext>
                  </a:extLst>
                </a:gridCol>
                <a:gridCol w="813501">
                  <a:extLst>
                    <a:ext uri="{9D8B030D-6E8A-4147-A177-3AD203B41FA5}">
                      <a16:colId xmlns:a16="http://schemas.microsoft.com/office/drawing/2014/main" val="3180147828"/>
                    </a:ext>
                  </a:extLst>
                </a:gridCol>
                <a:gridCol w="813501">
                  <a:extLst>
                    <a:ext uri="{9D8B030D-6E8A-4147-A177-3AD203B41FA5}">
                      <a16:colId xmlns:a16="http://schemas.microsoft.com/office/drawing/2014/main" val="1038153982"/>
                    </a:ext>
                  </a:extLst>
                </a:gridCol>
                <a:gridCol w="813501">
                  <a:extLst>
                    <a:ext uri="{9D8B030D-6E8A-4147-A177-3AD203B41FA5}">
                      <a16:colId xmlns:a16="http://schemas.microsoft.com/office/drawing/2014/main" val="119207981"/>
                    </a:ext>
                  </a:extLst>
                </a:gridCol>
              </a:tblGrid>
              <a:tr h="333046">
                <a:tc>
                  <a:txBody>
                    <a:bodyPr/>
                    <a:lstStyle/>
                    <a:p>
                      <a:r>
                        <a:rPr lang="de-DE" sz="1100" baseline="0" dirty="0"/>
                        <a:t>Activity</a:t>
                      </a:r>
                      <a:endParaRPr lang="en-GB" sz="1200" baseline="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aseline="0" dirty="0"/>
                        <a:t>Att1</a:t>
                      </a:r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aseline="0" dirty="0"/>
                        <a:t>Att2</a:t>
                      </a:r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aseline="0" dirty="0"/>
                        <a:t>Att3</a:t>
                      </a:r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aseline="0" dirty="0"/>
                        <a:t>Att4</a:t>
                      </a:r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aseline="0" dirty="0"/>
                        <a:t>Att5</a:t>
                      </a:r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aseline="0" dirty="0"/>
                        <a:t>Att6</a:t>
                      </a:r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aseline="0" dirty="0"/>
                        <a:t>Att7</a:t>
                      </a:r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41215201"/>
                  </a:ext>
                </a:extLst>
              </a:tr>
              <a:tr h="333046">
                <a:tc>
                  <a:txBody>
                    <a:bodyPr/>
                    <a:lstStyle/>
                    <a:p>
                      <a:r>
                        <a:rPr lang="de-DE" sz="1200" baseline="0" dirty="0"/>
                        <a:t>A</a:t>
                      </a:r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aseline="0" dirty="0"/>
                        <a:t>z</a:t>
                      </a:r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aseline="0" dirty="0"/>
                        <a:t>0</a:t>
                      </a:r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aseline="0" dirty="0"/>
                        <a:t>0</a:t>
                      </a:r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aseline="0" dirty="0"/>
                        <a:t>m</a:t>
                      </a:r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aseline="0" dirty="0"/>
                        <a:t>n</a:t>
                      </a:r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aseline="0" dirty="0"/>
                        <a:t>z</a:t>
                      </a:r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aseline="0" dirty="0"/>
                        <a:t>0</a:t>
                      </a:r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3651030"/>
                  </a:ext>
                </a:extLst>
              </a:tr>
              <a:tr h="333046">
                <a:tc>
                  <a:txBody>
                    <a:bodyPr/>
                    <a:lstStyle/>
                    <a:p>
                      <a:r>
                        <a:rPr lang="de-DE" sz="1200" baseline="0" dirty="0"/>
                        <a:t>B</a:t>
                      </a:r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aseline="0" dirty="0"/>
                        <a:t>y</a:t>
                      </a:r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aseline="0" dirty="0"/>
                        <a:t>y</a:t>
                      </a:r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aseline="0" dirty="0"/>
                        <a:t>x</a:t>
                      </a:r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aseline="0" dirty="0"/>
                        <a:t>x</a:t>
                      </a:r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aseline="0" dirty="0"/>
                        <a:t>x</a:t>
                      </a:r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aseline="0" dirty="0"/>
                        <a:t>0</a:t>
                      </a:r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aseline="0" dirty="0"/>
                        <a:t>z</a:t>
                      </a:r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48655711"/>
                  </a:ext>
                </a:extLst>
              </a:tr>
              <a:tr h="333046">
                <a:tc>
                  <a:txBody>
                    <a:bodyPr/>
                    <a:lstStyle/>
                    <a:p>
                      <a:r>
                        <a:rPr lang="de-DE" sz="1200" baseline="0" dirty="0"/>
                        <a:t>C</a:t>
                      </a:r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aseline="0" dirty="0"/>
                        <a:t>0</a:t>
                      </a:r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aseline="0" dirty="0"/>
                        <a:t>x</a:t>
                      </a:r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aseline="0" dirty="0"/>
                        <a:t>0</a:t>
                      </a:r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aseline="0" dirty="0"/>
                        <a:t>z</a:t>
                      </a:r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aseline="0" dirty="0"/>
                        <a:t>0</a:t>
                      </a:r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aseline="0" dirty="0"/>
                        <a:t>y</a:t>
                      </a:r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aseline="0" dirty="0"/>
                        <a:t>x</a:t>
                      </a:r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4505877"/>
                  </a:ext>
                </a:extLst>
              </a:tr>
              <a:tr h="333046">
                <a:tc>
                  <a:txBody>
                    <a:bodyPr/>
                    <a:lstStyle/>
                    <a:p>
                      <a:r>
                        <a:rPr lang="de-DE" sz="1200" baseline="0" dirty="0"/>
                        <a:t>D</a:t>
                      </a:r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aseline="0" dirty="0"/>
                        <a:t>x</a:t>
                      </a:r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aseline="0" dirty="0"/>
                        <a:t>0</a:t>
                      </a:r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aseline="0" dirty="0"/>
                        <a:t>0</a:t>
                      </a:r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aseline="0" dirty="0"/>
                        <a:t>0</a:t>
                      </a:r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aseline="0" dirty="0"/>
                        <a:t>y</a:t>
                      </a:r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aseline="0" dirty="0"/>
                        <a:t>z</a:t>
                      </a:r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aseline="0" dirty="0"/>
                        <a:t>0</a:t>
                      </a:r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98872144"/>
                  </a:ext>
                </a:extLst>
              </a:tr>
              <a:tr h="333046">
                <a:tc>
                  <a:txBody>
                    <a:bodyPr/>
                    <a:lstStyle/>
                    <a:p>
                      <a:r>
                        <a:rPr lang="de-DE" sz="1200" baseline="0" dirty="0"/>
                        <a:t>E</a:t>
                      </a:r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aseline="0" dirty="0"/>
                        <a:t>0</a:t>
                      </a:r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aseline="0" dirty="0"/>
                        <a:t>y</a:t>
                      </a:r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aseline="0" dirty="0"/>
                        <a:t>0</a:t>
                      </a:r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aseline="0" dirty="0"/>
                        <a:t>x</a:t>
                      </a:r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aseline="0" dirty="0"/>
                        <a:t>0</a:t>
                      </a:r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aseline="0" dirty="0"/>
                        <a:t>0</a:t>
                      </a:r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aseline="0" dirty="0"/>
                        <a:t>x</a:t>
                      </a:r>
                      <a:endParaRPr lang="en-GB" sz="12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96096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50133549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B7763E9-60BA-4C34-871B-8A57D93CABDA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Kim-Pascal Borchart BPT @ HPI Summer 2021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7AA12E-4E7A-4EB2-B014-C04C2AD9D82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Discovering a Global Data Model from Event Logs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3C45D1-8393-4E44-9F59-E5552201EF7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5</a:t>
            </a:fld>
            <a:endParaRPr lang="en-US" b="1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194BE88-958D-4768-AF3B-7097605790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Approach – „Naive“</a:t>
            </a:r>
            <a:endParaRPr lang="en-GB" dirty="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96DDE71-CEF8-42FE-B747-75A06BC4E788}"/>
              </a:ext>
            </a:extLst>
          </p:cNvPr>
          <p:cNvGrpSpPr/>
          <p:nvPr/>
        </p:nvGrpSpPr>
        <p:grpSpPr>
          <a:xfrm>
            <a:off x="1985995" y="3242650"/>
            <a:ext cx="1104813" cy="560606"/>
            <a:chOff x="358776" y="3147814"/>
            <a:chExt cx="2905013" cy="1531739"/>
          </a:xfrm>
        </p:grpSpPr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49604891-7BB7-4021-A64E-8B1851C74070}"/>
                </a:ext>
              </a:extLst>
            </p:cNvPr>
            <p:cNvSpPr/>
            <p:nvPr/>
          </p:nvSpPr>
          <p:spPr bwMode="gray">
            <a:xfrm>
              <a:off x="358776" y="3147814"/>
              <a:ext cx="972864" cy="414639"/>
            </a:xfrm>
            <a:prstGeom prst="roundRect">
              <a:avLst/>
            </a:prstGeom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de-DE" sz="300" dirty="0">
                  <a:solidFill>
                    <a:schemeClr val="tx1"/>
                  </a:solidFill>
                </a:rPr>
                <a:t>Start</a:t>
              </a:r>
              <a:endParaRPr lang="en-GB" sz="300" dirty="0" err="1">
                <a:solidFill>
                  <a:schemeClr val="tx1"/>
                </a:solidFill>
              </a:endParaRPr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767C22AC-3986-488E-BD29-630B8371AE68}"/>
                </a:ext>
              </a:extLst>
            </p:cNvPr>
            <p:cNvSpPr/>
            <p:nvPr/>
          </p:nvSpPr>
          <p:spPr bwMode="gray">
            <a:xfrm>
              <a:off x="358776" y="3704308"/>
              <a:ext cx="972864" cy="414639"/>
            </a:xfrm>
            <a:prstGeom prst="roundRect">
              <a:avLst/>
            </a:prstGeom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de-DE" sz="300" dirty="0">
                  <a:solidFill>
                    <a:schemeClr val="tx1"/>
                  </a:solidFill>
                </a:rPr>
                <a:t>Do</a:t>
              </a:r>
              <a:endParaRPr lang="en-GB" sz="300" dirty="0" err="1">
                <a:solidFill>
                  <a:schemeClr val="tx1"/>
                </a:solidFill>
              </a:endParaRPr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61A1B117-21E1-419A-BE64-58D7ECD53DF3}"/>
                </a:ext>
              </a:extLst>
            </p:cNvPr>
            <p:cNvSpPr/>
            <p:nvPr/>
          </p:nvSpPr>
          <p:spPr bwMode="gray">
            <a:xfrm>
              <a:off x="358776" y="4264914"/>
              <a:ext cx="972864" cy="414639"/>
            </a:xfrm>
            <a:prstGeom prst="roundRect">
              <a:avLst/>
            </a:prstGeom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de-DE" sz="300" dirty="0">
                  <a:solidFill>
                    <a:schemeClr val="tx1"/>
                  </a:solidFill>
                </a:rPr>
                <a:t>Finish</a:t>
              </a:r>
              <a:endParaRPr lang="en-GB" sz="300" dirty="0" err="1">
                <a:solidFill>
                  <a:schemeClr val="tx1"/>
                </a:solidFill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EE4C5D12-5EB1-4723-B75F-2D778640D2C2}"/>
                </a:ext>
              </a:extLst>
            </p:cNvPr>
            <p:cNvSpPr/>
            <p:nvPr/>
          </p:nvSpPr>
          <p:spPr bwMode="gray">
            <a:xfrm>
              <a:off x="2183669" y="3178205"/>
              <a:ext cx="1080120" cy="360040"/>
            </a:xfrm>
            <a:prstGeom prst="rect">
              <a:avLst/>
            </a:prstGeom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de-DE" sz="300" dirty="0">
                  <a:solidFill>
                    <a:schemeClr val="tx1"/>
                  </a:solidFill>
                </a:rPr>
                <a:t>Attr_1</a:t>
              </a:r>
              <a:endParaRPr lang="en-GB" sz="300" dirty="0" err="1">
                <a:solidFill>
                  <a:schemeClr val="tx1"/>
                </a:solidFill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88B6B4A-B367-47E2-B2CF-34044BBC54DE}"/>
                </a:ext>
              </a:extLst>
            </p:cNvPr>
            <p:cNvSpPr/>
            <p:nvPr/>
          </p:nvSpPr>
          <p:spPr bwMode="gray">
            <a:xfrm>
              <a:off x="2183669" y="3704771"/>
              <a:ext cx="1080120" cy="360040"/>
            </a:xfrm>
            <a:prstGeom prst="rect">
              <a:avLst/>
            </a:prstGeom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de-DE" sz="300" dirty="0">
                  <a:solidFill>
                    <a:schemeClr val="tx1"/>
                  </a:solidFill>
                </a:rPr>
                <a:t>Attr_2</a:t>
              </a:r>
              <a:endParaRPr lang="en-GB" sz="300" dirty="0" err="1">
                <a:solidFill>
                  <a:schemeClr val="tx1"/>
                </a:solidFill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2D98EDCD-862F-43CA-B0A5-992A0D334F02}"/>
                </a:ext>
              </a:extLst>
            </p:cNvPr>
            <p:cNvSpPr/>
            <p:nvPr/>
          </p:nvSpPr>
          <p:spPr bwMode="gray">
            <a:xfrm>
              <a:off x="2183669" y="4264914"/>
              <a:ext cx="1080120" cy="360040"/>
            </a:xfrm>
            <a:prstGeom prst="rect">
              <a:avLst/>
            </a:prstGeom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de-DE" sz="300" dirty="0">
                  <a:solidFill>
                    <a:schemeClr val="tx1"/>
                  </a:solidFill>
                </a:rPr>
                <a:t>Attr_3</a:t>
              </a:r>
              <a:endParaRPr lang="en-GB" sz="300" dirty="0" err="1">
                <a:solidFill>
                  <a:schemeClr val="tx1"/>
                </a:solidFill>
              </a:endParaRP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015BD58F-6EF4-4885-A3BD-240373D351CC}"/>
                </a:ext>
              </a:extLst>
            </p:cNvPr>
            <p:cNvCxnSpPr>
              <a:stCxn id="29" idx="3"/>
              <a:endCxn id="32" idx="1"/>
            </p:cNvCxnSpPr>
            <p:nvPr/>
          </p:nvCxnSpPr>
          <p:spPr bwMode="gray">
            <a:xfrm>
              <a:off x="1331640" y="3355134"/>
              <a:ext cx="852029" cy="3091"/>
            </a:xfrm>
            <a:prstGeom prst="straightConnector1">
              <a:avLst/>
            </a:prstGeom>
            <a:ln>
              <a:solidFill>
                <a:schemeClr val="accent3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98F0BF9F-363C-43A2-B04B-37E3543EA98F}"/>
                </a:ext>
              </a:extLst>
            </p:cNvPr>
            <p:cNvCxnSpPr>
              <a:cxnSpLocks/>
              <a:stCxn id="29" idx="3"/>
              <a:endCxn id="34" idx="1"/>
            </p:cNvCxnSpPr>
            <p:nvPr/>
          </p:nvCxnSpPr>
          <p:spPr bwMode="gray">
            <a:xfrm>
              <a:off x="1331640" y="3355134"/>
              <a:ext cx="852029" cy="1089800"/>
            </a:xfrm>
            <a:prstGeom prst="straightConnector1">
              <a:avLst/>
            </a:prstGeom>
            <a:ln>
              <a:solidFill>
                <a:schemeClr val="accent3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26E1BA09-00C5-4FB7-832D-51691083C3B3}"/>
                </a:ext>
              </a:extLst>
            </p:cNvPr>
            <p:cNvCxnSpPr/>
            <p:nvPr/>
          </p:nvCxnSpPr>
          <p:spPr bwMode="gray">
            <a:xfrm>
              <a:off x="1331640" y="3889514"/>
              <a:ext cx="852029" cy="3091"/>
            </a:xfrm>
            <a:prstGeom prst="straightConnector1">
              <a:avLst/>
            </a:prstGeom>
            <a:ln>
              <a:solidFill>
                <a:schemeClr val="accent3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E386E907-7608-4D71-BCC1-7989AC20B473}"/>
                </a:ext>
              </a:extLst>
            </p:cNvPr>
            <p:cNvCxnSpPr/>
            <p:nvPr/>
          </p:nvCxnSpPr>
          <p:spPr bwMode="gray">
            <a:xfrm>
              <a:off x="1331640" y="4441843"/>
              <a:ext cx="852029" cy="3091"/>
            </a:xfrm>
            <a:prstGeom prst="straightConnector1">
              <a:avLst/>
            </a:prstGeom>
            <a:ln>
              <a:solidFill>
                <a:schemeClr val="accent3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CCB4825E-CC54-4185-8F6B-7BC5F115BE55}"/>
                </a:ext>
              </a:extLst>
            </p:cNvPr>
            <p:cNvCxnSpPr>
              <a:cxnSpLocks/>
              <a:stCxn id="31" idx="3"/>
              <a:endCxn id="32" idx="1"/>
            </p:cNvCxnSpPr>
            <p:nvPr/>
          </p:nvCxnSpPr>
          <p:spPr bwMode="gray">
            <a:xfrm flipV="1">
              <a:off x="1331640" y="3358225"/>
              <a:ext cx="852029" cy="1114009"/>
            </a:xfrm>
            <a:prstGeom prst="straightConnector1">
              <a:avLst/>
            </a:prstGeom>
            <a:ln>
              <a:solidFill>
                <a:schemeClr val="accent3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Arrow: Right 39">
            <a:extLst>
              <a:ext uri="{FF2B5EF4-FFF2-40B4-BE49-F238E27FC236}">
                <a16:creationId xmlns:a16="http://schemas.microsoft.com/office/drawing/2014/main" id="{4A896D6E-76D0-4351-A5C7-30319EBC06A4}"/>
              </a:ext>
            </a:extLst>
          </p:cNvPr>
          <p:cNvSpPr/>
          <p:nvPr/>
        </p:nvSpPr>
        <p:spPr bwMode="gray">
          <a:xfrm>
            <a:off x="3372266" y="3440872"/>
            <a:ext cx="932969" cy="157958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GB" sz="1200" b="1" dirty="0" err="1">
              <a:solidFill>
                <a:schemeClr val="bg1"/>
              </a:solidFill>
            </a:endParaRPr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B03EDAA1-A05C-4DD5-9CAD-39DEB73D0480}"/>
              </a:ext>
            </a:extLst>
          </p:cNvPr>
          <p:cNvSpPr/>
          <p:nvPr/>
        </p:nvSpPr>
        <p:spPr bwMode="gray">
          <a:xfrm>
            <a:off x="3379304" y="1898514"/>
            <a:ext cx="932969" cy="157131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GB" sz="1200" b="1" dirty="0" err="1">
              <a:solidFill>
                <a:schemeClr val="bg1"/>
              </a:solidFill>
            </a:endParaRPr>
          </a:p>
        </p:txBody>
      </p:sp>
      <p:graphicFrame>
        <p:nvGraphicFramePr>
          <p:cNvPr id="42" name="Table 7">
            <a:extLst>
              <a:ext uri="{FF2B5EF4-FFF2-40B4-BE49-F238E27FC236}">
                <a16:creationId xmlns:a16="http://schemas.microsoft.com/office/drawing/2014/main" id="{2CC1687A-D0FC-426D-8AE4-3A57A93962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6409835"/>
              </p:ext>
            </p:extLst>
          </p:nvPr>
        </p:nvGraphicFramePr>
        <p:xfrm>
          <a:off x="217389" y="1438136"/>
          <a:ext cx="1249680" cy="990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47159919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93208755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74401164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9363831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90702968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1501198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de-DE" sz="100" dirty="0"/>
                        <a:t>Case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Activity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Time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Attr_1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Attr_2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Attr_3</a:t>
                      </a:r>
                      <a:endParaRPr lang="en-GB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555425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DE" sz="100" dirty="0"/>
                        <a:t>1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Start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1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True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hello</a:t>
                      </a:r>
                      <a:endParaRPr lang="en-GB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586995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DE" sz="100" dirty="0"/>
                        <a:t>1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Do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2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9.001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144477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DE" sz="100" dirty="0"/>
                        <a:t>2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Start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3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False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hi</a:t>
                      </a:r>
                      <a:endParaRPr lang="en-GB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228677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DE" sz="100" dirty="0"/>
                        <a:t>2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Do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4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8.999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964351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DE" sz="100" dirty="0"/>
                        <a:t>1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Finish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4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False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bye</a:t>
                      </a:r>
                      <a:endParaRPr lang="en-GB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89844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DE" sz="100" dirty="0"/>
                        <a:t>2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Finish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5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True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see you</a:t>
                      </a:r>
                      <a:endParaRPr lang="en-GB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066009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DE" sz="100" dirty="0"/>
                        <a:t>3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Start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6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False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063394"/>
                  </a:ext>
                </a:extLst>
              </a:tr>
            </a:tbl>
          </a:graphicData>
        </a:graphic>
      </p:graphicFrame>
      <p:graphicFrame>
        <p:nvGraphicFramePr>
          <p:cNvPr id="43" name="Table 42">
            <a:extLst>
              <a:ext uri="{FF2B5EF4-FFF2-40B4-BE49-F238E27FC236}">
                <a16:creationId xmlns:a16="http://schemas.microsoft.com/office/drawing/2014/main" id="{03F581C7-B09E-4857-9E88-CD5677D590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9177255"/>
              </p:ext>
            </p:extLst>
          </p:nvPr>
        </p:nvGraphicFramePr>
        <p:xfrm>
          <a:off x="242395" y="3001824"/>
          <a:ext cx="1249680" cy="9906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47159919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93208755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74401164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9363831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90702968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1501198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de-DE" sz="100" dirty="0"/>
                        <a:t>Case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Activity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Time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Attr_1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Attr_2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Attr_3</a:t>
                      </a:r>
                      <a:endParaRPr lang="en-GB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555425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DE" sz="100" dirty="0"/>
                        <a:t>1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Start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1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True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hello</a:t>
                      </a:r>
                      <a:endParaRPr lang="en-GB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586995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DE" sz="100" dirty="0"/>
                        <a:t>1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Do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2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9.001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144477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DE" sz="100" dirty="0"/>
                        <a:t>2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Start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3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False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hi</a:t>
                      </a:r>
                      <a:endParaRPr lang="en-GB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228677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DE" sz="100" dirty="0"/>
                        <a:t>2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Do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4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8.999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964351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DE" sz="100" dirty="0"/>
                        <a:t>1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Finish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4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False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bye</a:t>
                      </a:r>
                      <a:endParaRPr lang="en-GB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89844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DE" sz="100" dirty="0"/>
                        <a:t>2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Finish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5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True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see you</a:t>
                      </a:r>
                      <a:endParaRPr lang="en-GB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066009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DE" sz="100" dirty="0"/>
                        <a:t>3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Start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6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False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063394"/>
                  </a:ext>
                </a:extLst>
              </a:tr>
            </a:tbl>
          </a:graphicData>
        </a:graphic>
      </p:graphicFrame>
      <p:sp>
        <p:nvSpPr>
          <p:cNvPr id="44" name="Arrow: Right 43">
            <a:extLst>
              <a:ext uri="{FF2B5EF4-FFF2-40B4-BE49-F238E27FC236}">
                <a16:creationId xmlns:a16="http://schemas.microsoft.com/office/drawing/2014/main" id="{8865B7FC-3CB1-4FF7-B327-110F98151DEA}"/>
              </a:ext>
            </a:extLst>
          </p:cNvPr>
          <p:cNvSpPr/>
          <p:nvPr/>
        </p:nvSpPr>
        <p:spPr bwMode="gray">
          <a:xfrm>
            <a:off x="1576044" y="1934776"/>
            <a:ext cx="360040" cy="151754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GB" sz="1200" b="1" dirty="0" err="1">
              <a:solidFill>
                <a:schemeClr val="bg1"/>
              </a:solidFill>
            </a:endParaRPr>
          </a:p>
        </p:txBody>
      </p:sp>
      <p:graphicFrame>
        <p:nvGraphicFramePr>
          <p:cNvPr id="45" name="Table 7">
            <a:extLst>
              <a:ext uri="{FF2B5EF4-FFF2-40B4-BE49-F238E27FC236}">
                <a16:creationId xmlns:a16="http://schemas.microsoft.com/office/drawing/2014/main" id="{690235C4-681F-4EA6-9E11-04E970BAC3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6194694"/>
              </p:ext>
            </p:extLst>
          </p:nvPr>
        </p:nvGraphicFramePr>
        <p:xfrm>
          <a:off x="4426506" y="1255446"/>
          <a:ext cx="443793" cy="320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3793">
                  <a:extLst>
                    <a:ext uri="{9D8B030D-6E8A-4147-A177-3AD203B41FA5}">
                      <a16:colId xmlns:a16="http://schemas.microsoft.com/office/drawing/2014/main" val="124461909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de-DE" sz="300" dirty="0"/>
                        <a:t>1</a:t>
                      </a:r>
                      <a:endParaRPr lang="en-GB" sz="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470040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DE" sz="300" dirty="0"/>
                        <a:t>Attr_1</a:t>
                      </a:r>
                    </a:p>
                    <a:p>
                      <a:r>
                        <a:rPr lang="de-DE" sz="300" dirty="0"/>
                        <a:t>Attr_3</a:t>
                      </a:r>
                      <a:endParaRPr lang="en-GB" sz="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5556619"/>
                  </a:ext>
                </a:extLst>
              </a:tr>
            </a:tbl>
          </a:graphicData>
        </a:graphic>
      </p:graphicFrame>
      <p:graphicFrame>
        <p:nvGraphicFramePr>
          <p:cNvPr id="46" name="Table 45">
            <a:extLst>
              <a:ext uri="{FF2B5EF4-FFF2-40B4-BE49-F238E27FC236}">
                <a16:creationId xmlns:a16="http://schemas.microsoft.com/office/drawing/2014/main" id="{7E0F9046-A646-464A-99D5-510FCCCFCD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2069094"/>
              </p:ext>
            </p:extLst>
          </p:nvPr>
        </p:nvGraphicFramePr>
        <p:xfrm>
          <a:off x="4426506" y="1659856"/>
          <a:ext cx="443793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3793">
                  <a:extLst>
                    <a:ext uri="{9D8B030D-6E8A-4147-A177-3AD203B41FA5}">
                      <a16:colId xmlns:a16="http://schemas.microsoft.com/office/drawing/2014/main" val="124461909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de-DE" sz="300" dirty="0"/>
                        <a:t>2</a:t>
                      </a:r>
                      <a:endParaRPr lang="en-GB" sz="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470040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DE" sz="300" dirty="0"/>
                        <a:t>Attr_2</a:t>
                      </a:r>
                      <a:endParaRPr lang="en-GB" sz="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5556619"/>
                  </a:ext>
                </a:extLst>
              </a:tr>
            </a:tbl>
          </a:graphicData>
        </a:graphic>
      </p:graphicFrame>
      <p:graphicFrame>
        <p:nvGraphicFramePr>
          <p:cNvPr id="47" name="Table 46">
            <a:extLst>
              <a:ext uri="{FF2B5EF4-FFF2-40B4-BE49-F238E27FC236}">
                <a16:creationId xmlns:a16="http://schemas.microsoft.com/office/drawing/2014/main" id="{4AC9B56C-503C-457C-AF52-B8E336D180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8844292"/>
              </p:ext>
            </p:extLst>
          </p:nvPr>
        </p:nvGraphicFramePr>
        <p:xfrm>
          <a:off x="4424064" y="2431515"/>
          <a:ext cx="443793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3793">
                  <a:extLst>
                    <a:ext uri="{9D8B030D-6E8A-4147-A177-3AD203B41FA5}">
                      <a16:colId xmlns:a16="http://schemas.microsoft.com/office/drawing/2014/main" val="124461909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de-DE" sz="300" dirty="0"/>
                        <a:t>N</a:t>
                      </a:r>
                      <a:endParaRPr lang="en-GB" sz="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4700404"/>
                  </a:ext>
                </a:extLst>
              </a:tr>
              <a:tr h="161840">
                <a:tc>
                  <a:txBody>
                    <a:bodyPr/>
                    <a:lstStyle/>
                    <a:p>
                      <a:r>
                        <a:rPr lang="de-DE" sz="300" dirty="0"/>
                        <a:t>Attr_n-2</a:t>
                      </a:r>
                    </a:p>
                    <a:p>
                      <a:r>
                        <a:rPr lang="de-DE" sz="300" dirty="0"/>
                        <a:t>Attr_n-1</a:t>
                      </a:r>
                    </a:p>
                    <a:p>
                      <a:r>
                        <a:rPr lang="de-DE" sz="300" dirty="0"/>
                        <a:t>Attr_n</a:t>
                      </a:r>
                      <a:endParaRPr lang="en-GB" sz="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5556619"/>
                  </a:ext>
                </a:extLst>
              </a:tr>
            </a:tbl>
          </a:graphicData>
        </a:graphic>
      </p:graphicFrame>
      <p:sp>
        <p:nvSpPr>
          <p:cNvPr id="48" name="Rectangle 47">
            <a:extLst>
              <a:ext uri="{FF2B5EF4-FFF2-40B4-BE49-F238E27FC236}">
                <a16:creationId xmlns:a16="http://schemas.microsoft.com/office/drawing/2014/main" id="{7238624B-F27D-4D26-BEC9-B88AE790B8D7}"/>
              </a:ext>
            </a:extLst>
          </p:cNvPr>
          <p:cNvSpPr/>
          <p:nvPr/>
        </p:nvSpPr>
        <p:spPr bwMode="gray">
          <a:xfrm>
            <a:off x="4531769" y="2037379"/>
            <a:ext cx="45719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GB" sz="400" b="1" dirty="0" err="1">
              <a:solidFill>
                <a:schemeClr val="bg1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41C73D2-BE8C-43F6-87D4-131CDC0F30DF}"/>
              </a:ext>
            </a:extLst>
          </p:cNvPr>
          <p:cNvSpPr/>
          <p:nvPr/>
        </p:nvSpPr>
        <p:spPr bwMode="gray">
          <a:xfrm>
            <a:off x="4531769" y="2172913"/>
            <a:ext cx="45719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GB" sz="400" b="1" dirty="0" err="1">
              <a:solidFill>
                <a:schemeClr val="bg1"/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4DFA282-5B1C-434C-AE78-D504B7C0EF95}"/>
              </a:ext>
            </a:extLst>
          </p:cNvPr>
          <p:cNvSpPr/>
          <p:nvPr/>
        </p:nvSpPr>
        <p:spPr bwMode="gray">
          <a:xfrm>
            <a:off x="4531769" y="2302214"/>
            <a:ext cx="45719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GB" sz="400" b="1" dirty="0" err="1">
              <a:solidFill>
                <a:schemeClr val="bg1"/>
              </a:solidFill>
            </a:endParaRPr>
          </a:p>
        </p:txBody>
      </p:sp>
      <p:sp>
        <p:nvSpPr>
          <p:cNvPr id="51" name="Arrow: Right 50">
            <a:extLst>
              <a:ext uri="{FF2B5EF4-FFF2-40B4-BE49-F238E27FC236}">
                <a16:creationId xmlns:a16="http://schemas.microsoft.com/office/drawing/2014/main" id="{1C9CB786-B7A6-480B-8CC1-FA62B4821E1E}"/>
              </a:ext>
            </a:extLst>
          </p:cNvPr>
          <p:cNvSpPr/>
          <p:nvPr/>
        </p:nvSpPr>
        <p:spPr bwMode="gray">
          <a:xfrm>
            <a:off x="1553698" y="3447076"/>
            <a:ext cx="360040" cy="151754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GB" sz="1200" b="1" dirty="0" err="1">
              <a:solidFill>
                <a:schemeClr val="bg1"/>
              </a:solidFill>
            </a:endParaRP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F07CC496-2CA3-4AC6-ABDA-72B45D899F8E}"/>
              </a:ext>
            </a:extLst>
          </p:cNvPr>
          <p:cNvGrpSpPr/>
          <p:nvPr/>
        </p:nvGrpSpPr>
        <p:grpSpPr>
          <a:xfrm>
            <a:off x="1983736" y="1720032"/>
            <a:ext cx="1104813" cy="560606"/>
            <a:chOff x="358776" y="3147814"/>
            <a:chExt cx="2905013" cy="1531739"/>
          </a:xfrm>
        </p:grpSpPr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FC13452A-5C5F-4092-BCC0-D964FB874C3B}"/>
                </a:ext>
              </a:extLst>
            </p:cNvPr>
            <p:cNvSpPr/>
            <p:nvPr/>
          </p:nvSpPr>
          <p:spPr bwMode="gray">
            <a:xfrm>
              <a:off x="358776" y="3147814"/>
              <a:ext cx="972864" cy="414639"/>
            </a:xfrm>
            <a:prstGeom prst="roundRect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de-DE" sz="300" dirty="0">
                  <a:solidFill>
                    <a:schemeClr val="tx1"/>
                  </a:solidFill>
                </a:rPr>
                <a:t>Start</a:t>
              </a:r>
              <a:endParaRPr lang="en-GB" sz="300" dirty="0" err="1">
                <a:solidFill>
                  <a:schemeClr val="tx1"/>
                </a:solidFill>
              </a:endParaRPr>
            </a:p>
          </p:txBody>
        </p:sp>
        <p:sp>
          <p:nvSpPr>
            <p:cNvPr id="55" name="Rectangle: Rounded Corners 54">
              <a:extLst>
                <a:ext uri="{FF2B5EF4-FFF2-40B4-BE49-F238E27FC236}">
                  <a16:creationId xmlns:a16="http://schemas.microsoft.com/office/drawing/2014/main" id="{4A58C3FB-31D9-4701-905F-5F60D6218886}"/>
                </a:ext>
              </a:extLst>
            </p:cNvPr>
            <p:cNvSpPr/>
            <p:nvPr/>
          </p:nvSpPr>
          <p:spPr bwMode="gray">
            <a:xfrm>
              <a:off x="358776" y="3704308"/>
              <a:ext cx="972864" cy="414639"/>
            </a:xfrm>
            <a:prstGeom prst="roundRect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de-DE" sz="300" dirty="0">
                  <a:solidFill>
                    <a:schemeClr val="tx1"/>
                  </a:solidFill>
                </a:rPr>
                <a:t>Do</a:t>
              </a:r>
              <a:endParaRPr lang="en-GB" sz="300" dirty="0" err="1">
                <a:solidFill>
                  <a:schemeClr val="tx1"/>
                </a:solidFill>
              </a:endParaRPr>
            </a:p>
          </p:txBody>
        </p:sp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1CC404DD-8D50-45DE-BAF0-DB13A0C9E5E0}"/>
                </a:ext>
              </a:extLst>
            </p:cNvPr>
            <p:cNvSpPr/>
            <p:nvPr/>
          </p:nvSpPr>
          <p:spPr bwMode="gray">
            <a:xfrm>
              <a:off x="358776" y="4264914"/>
              <a:ext cx="972864" cy="414639"/>
            </a:xfrm>
            <a:prstGeom prst="roundRect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de-DE" sz="300" dirty="0">
                  <a:solidFill>
                    <a:schemeClr val="tx1"/>
                  </a:solidFill>
                </a:rPr>
                <a:t>Finish</a:t>
              </a:r>
              <a:endParaRPr lang="en-GB" sz="300" dirty="0" err="1">
                <a:solidFill>
                  <a:schemeClr val="tx1"/>
                </a:solidFill>
              </a:endParaRP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E09FEE21-3488-42AB-8F8E-E9B023E41934}"/>
                </a:ext>
              </a:extLst>
            </p:cNvPr>
            <p:cNvSpPr/>
            <p:nvPr/>
          </p:nvSpPr>
          <p:spPr bwMode="gray">
            <a:xfrm>
              <a:off x="2183669" y="3178205"/>
              <a:ext cx="1080120" cy="360040"/>
            </a:xfrm>
            <a:prstGeom prst="rect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de-DE" sz="300" dirty="0">
                  <a:solidFill>
                    <a:schemeClr val="tx1"/>
                  </a:solidFill>
                </a:rPr>
                <a:t>Attr_1</a:t>
              </a:r>
              <a:endParaRPr lang="en-GB" sz="300" dirty="0" err="1">
                <a:solidFill>
                  <a:schemeClr val="tx1"/>
                </a:solidFill>
              </a:endParaRP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4032CA98-2905-4D1C-9426-A7958305EC17}"/>
                </a:ext>
              </a:extLst>
            </p:cNvPr>
            <p:cNvSpPr/>
            <p:nvPr/>
          </p:nvSpPr>
          <p:spPr bwMode="gray">
            <a:xfrm>
              <a:off x="2183669" y="3704771"/>
              <a:ext cx="1080120" cy="360040"/>
            </a:xfrm>
            <a:prstGeom prst="rect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de-DE" sz="300" dirty="0">
                  <a:solidFill>
                    <a:schemeClr val="tx1"/>
                  </a:solidFill>
                </a:rPr>
                <a:t>Attr_2</a:t>
              </a:r>
              <a:endParaRPr lang="en-GB" sz="300" dirty="0" err="1">
                <a:solidFill>
                  <a:schemeClr val="tx1"/>
                </a:solidFill>
              </a:endParaRP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3BE9E0D2-75D0-46B5-BFCE-779B20EA5DDD}"/>
                </a:ext>
              </a:extLst>
            </p:cNvPr>
            <p:cNvSpPr/>
            <p:nvPr/>
          </p:nvSpPr>
          <p:spPr bwMode="gray">
            <a:xfrm>
              <a:off x="2183669" y="4264914"/>
              <a:ext cx="1080120" cy="360040"/>
            </a:xfrm>
            <a:prstGeom prst="rect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de-DE" sz="300" dirty="0">
                  <a:solidFill>
                    <a:schemeClr val="tx1"/>
                  </a:solidFill>
                </a:rPr>
                <a:t>Attr_3</a:t>
              </a:r>
              <a:endParaRPr lang="en-GB" sz="300" dirty="0" err="1">
                <a:solidFill>
                  <a:schemeClr val="tx1"/>
                </a:solidFill>
              </a:endParaRPr>
            </a:p>
          </p:txBody>
        </p: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B7795DC8-D132-4007-BBF5-AF51C6B9EB75}"/>
                </a:ext>
              </a:extLst>
            </p:cNvPr>
            <p:cNvCxnSpPr>
              <a:stCxn id="54" idx="3"/>
              <a:endCxn id="57" idx="1"/>
            </p:cNvCxnSpPr>
            <p:nvPr/>
          </p:nvCxnSpPr>
          <p:spPr bwMode="gray">
            <a:xfrm>
              <a:off x="1331640" y="3355134"/>
              <a:ext cx="852029" cy="3091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5C92D045-9591-4E17-B3E2-3C4852A4E1D5}"/>
                </a:ext>
              </a:extLst>
            </p:cNvPr>
            <p:cNvCxnSpPr>
              <a:cxnSpLocks/>
              <a:stCxn id="54" idx="3"/>
              <a:endCxn id="59" idx="1"/>
            </p:cNvCxnSpPr>
            <p:nvPr/>
          </p:nvCxnSpPr>
          <p:spPr bwMode="gray">
            <a:xfrm>
              <a:off x="1331640" y="3355134"/>
              <a:ext cx="852029" cy="1089800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42E04DB6-2D04-4415-A1D9-5C6BE012FED5}"/>
                </a:ext>
              </a:extLst>
            </p:cNvPr>
            <p:cNvCxnSpPr/>
            <p:nvPr/>
          </p:nvCxnSpPr>
          <p:spPr bwMode="gray">
            <a:xfrm>
              <a:off x="1331640" y="3889514"/>
              <a:ext cx="852029" cy="3091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55B59DD7-566D-4994-8326-3EBA8B4C2C14}"/>
                </a:ext>
              </a:extLst>
            </p:cNvPr>
            <p:cNvCxnSpPr/>
            <p:nvPr/>
          </p:nvCxnSpPr>
          <p:spPr bwMode="gray">
            <a:xfrm>
              <a:off x="1331640" y="4441843"/>
              <a:ext cx="852029" cy="3091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0788A3CE-672B-4F3C-A68B-928DDEEB2B67}"/>
                </a:ext>
              </a:extLst>
            </p:cNvPr>
            <p:cNvCxnSpPr>
              <a:cxnSpLocks/>
              <a:stCxn id="56" idx="3"/>
              <a:endCxn id="57" idx="1"/>
            </p:cNvCxnSpPr>
            <p:nvPr/>
          </p:nvCxnSpPr>
          <p:spPr bwMode="gray">
            <a:xfrm flipV="1">
              <a:off x="1331640" y="3358225"/>
              <a:ext cx="852029" cy="1114009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65" name="Table 64">
            <a:extLst>
              <a:ext uri="{FF2B5EF4-FFF2-40B4-BE49-F238E27FC236}">
                <a16:creationId xmlns:a16="http://schemas.microsoft.com/office/drawing/2014/main" id="{0D14EF93-C1CC-439E-B55C-EBB50B5DEC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6714808"/>
              </p:ext>
            </p:extLst>
          </p:nvPr>
        </p:nvGraphicFramePr>
        <p:xfrm>
          <a:off x="4430762" y="3415950"/>
          <a:ext cx="443793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3793">
                  <a:extLst>
                    <a:ext uri="{9D8B030D-6E8A-4147-A177-3AD203B41FA5}">
                      <a16:colId xmlns:a16="http://schemas.microsoft.com/office/drawing/2014/main" val="124461909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de-DE" sz="300" dirty="0"/>
                        <a:t>N</a:t>
                      </a:r>
                      <a:endParaRPr lang="en-GB" sz="300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4700404"/>
                  </a:ext>
                </a:extLst>
              </a:tr>
              <a:tr h="161840">
                <a:tc>
                  <a:txBody>
                    <a:bodyPr/>
                    <a:lstStyle/>
                    <a:p>
                      <a:r>
                        <a:rPr lang="de-DE" sz="300" dirty="0"/>
                        <a:t>Attr_n-2</a:t>
                      </a:r>
                    </a:p>
                    <a:p>
                      <a:r>
                        <a:rPr lang="de-DE" sz="300" dirty="0"/>
                        <a:t>Attr_n-1</a:t>
                      </a:r>
                    </a:p>
                    <a:p>
                      <a:r>
                        <a:rPr lang="de-DE" sz="300" dirty="0"/>
                        <a:t>Attr_n</a:t>
                      </a:r>
                      <a:endParaRPr lang="en-GB" sz="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5556619"/>
                  </a:ext>
                </a:extLst>
              </a:tr>
            </a:tbl>
          </a:graphicData>
        </a:graphic>
      </p:graphicFrame>
      <p:sp>
        <p:nvSpPr>
          <p:cNvPr id="66" name="Arrow: Right 65">
            <a:extLst>
              <a:ext uri="{FF2B5EF4-FFF2-40B4-BE49-F238E27FC236}">
                <a16:creationId xmlns:a16="http://schemas.microsoft.com/office/drawing/2014/main" id="{D66570F3-6A56-4C71-B25E-6B2C004B04FA}"/>
              </a:ext>
            </a:extLst>
          </p:cNvPr>
          <p:cNvSpPr/>
          <p:nvPr/>
        </p:nvSpPr>
        <p:spPr bwMode="gray">
          <a:xfrm rot="20540420">
            <a:off x="5286951" y="3281049"/>
            <a:ext cx="535057" cy="16015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GB" sz="1200" b="1" dirty="0" err="1">
              <a:solidFill>
                <a:schemeClr val="bg1"/>
              </a:solidFill>
            </a:endParaRPr>
          </a:p>
        </p:txBody>
      </p:sp>
      <p:sp>
        <p:nvSpPr>
          <p:cNvPr id="67" name="Arrow: Right 66">
            <a:extLst>
              <a:ext uri="{FF2B5EF4-FFF2-40B4-BE49-F238E27FC236}">
                <a16:creationId xmlns:a16="http://schemas.microsoft.com/office/drawing/2014/main" id="{EB2B2264-2099-479D-98FA-5C3CFABF622E}"/>
              </a:ext>
            </a:extLst>
          </p:cNvPr>
          <p:cNvSpPr/>
          <p:nvPr/>
        </p:nvSpPr>
        <p:spPr bwMode="gray">
          <a:xfrm>
            <a:off x="5308057" y="1989760"/>
            <a:ext cx="525636" cy="151754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GB" sz="1200" b="1" dirty="0" err="1">
              <a:solidFill>
                <a:schemeClr val="bg1"/>
              </a:solidFill>
            </a:endParaRPr>
          </a:p>
        </p:txBody>
      </p:sp>
      <p:graphicFrame>
        <p:nvGraphicFramePr>
          <p:cNvPr id="68" name="Table 7">
            <a:extLst>
              <a:ext uri="{FF2B5EF4-FFF2-40B4-BE49-F238E27FC236}">
                <a16:creationId xmlns:a16="http://schemas.microsoft.com/office/drawing/2014/main" id="{AE06B701-6173-4FCC-98B4-75E10D3431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950047"/>
              </p:ext>
            </p:extLst>
          </p:nvPr>
        </p:nvGraphicFramePr>
        <p:xfrm>
          <a:off x="6098908" y="1512993"/>
          <a:ext cx="443793" cy="320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3793">
                  <a:extLst>
                    <a:ext uri="{9D8B030D-6E8A-4147-A177-3AD203B41FA5}">
                      <a16:colId xmlns:a16="http://schemas.microsoft.com/office/drawing/2014/main" val="124461909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de-DE" sz="300" dirty="0"/>
                        <a:t>1</a:t>
                      </a:r>
                      <a:endParaRPr lang="en-GB" sz="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470040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DE" sz="300" dirty="0"/>
                        <a:t>Attr_1</a:t>
                      </a:r>
                    </a:p>
                    <a:p>
                      <a:r>
                        <a:rPr lang="de-DE" sz="300" dirty="0"/>
                        <a:t>Attr_3</a:t>
                      </a:r>
                      <a:endParaRPr lang="en-GB" sz="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5556619"/>
                  </a:ext>
                </a:extLst>
              </a:tr>
            </a:tbl>
          </a:graphicData>
        </a:graphic>
      </p:graphicFrame>
      <p:graphicFrame>
        <p:nvGraphicFramePr>
          <p:cNvPr id="69" name="Table 68">
            <a:extLst>
              <a:ext uri="{FF2B5EF4-FFF2-40B4-BE49-F238E27FC236}">
                <a16:creationId xmlns:a16="http://schemas.microsoft.com/office/drawing/2014/main" id="{1F6253E8-285A-427B-99FE-74FBA76642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2612226"/>
              </p:ext>
            </p:extLst>
          </p:nvPr>
        </p:nvGraphicFramePr>
        <p:xfrm>
          <a:off x="6098908" y="1917403"/>
          <a:ext cx="443793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3793">
                  <a:extLst>
                    <a:ext uri="{9D8B030D-6E8A-4147-A177-3AD203B41FA5}">
                      <a16:colId xmlns:a16="http://schemas.microsoft.com/office/drawing/2014/main" val="124461909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de-DE" sz="300" dirty="0"/>
                        <a:t>2</a:t>
                      </a:r>
                      <a:endParaRPr lang="en-GB" sz="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470040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DE" sz="300" dirty="0"/>
                        <a:t>Attr_2</a:t>
                      </a:r>
                      <a:endParaRPr lang="en-GB" sz="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5556619"/>
                  </a:ext>
                </a:extLst>
              </a:tr>
            </a:tbl>
          </a:graphicData>
        </a:graphic>
      </p:graphicFrame>
      <p:graphicFrame>
        <p:nvGraphicFramePr>
          <p:cNvPr id="70" name="Table 69">
            <a:extLst>
              <a:ext uri="{FF2B5EF4-FFF2-40B4-BE49-F238E27FC236}">
                <a16:creationId xmlns:a16="http://schemas.microsoft.com/office/drawing/2014/main" id="{99C6E30E-DBA1-444D-BB5A-82D0621E41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8443288"/>
              </p:ext>
            </p:extLst>
          </p:nvPr>
        </p:nvGraphicFramePr>
        <p:xfrm>
          <a:off x="6096466" y="2689062"/>
          <a:ext cx="458696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8696">
                  <a:extLst>
                    <a:ext uri="{9D8B030D-6E8A-4147-A177-3AD203B41FA5}">
                      <a16:colId xmlns:a16="http://schemas.microsoft.com/office/drawing/2014/main" val="124461909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de-DE" sz="300" dirty="0"/>
                        <a:t>N-1</a:t>
                      </a:r>
                      <a:endParaRPr lang="en-GB" sz="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4700404"/>
                  </a:ext>
                </a:extLst>
              </a:tr>
              <a:tr h="161840">
                <a:tc>
                  <a:txBody>
                    <a:bodyPr/>
                    <a:lstStyle/>
                    <a:p>
                      <a:r>
                        <a:rPr lang="de-DE" sz="300" dirty="0"/>
                        <a:t>Attr_n-2</a:t>
                      </a:r>
                    </a:p>
                    <a:p>
                      <a:r>
                        <a:rPr lang="de-DE" sz="300" dirty="0"/>
                        <a:t>Attr_n-1</a:t>
                      </a:r>
                    </a:p>
                    <a:p>
                      <a:r>
                        <a:rPr lang="de-DE" sz="300" dirty="0"/>
                        <a:t>Attr_n</a:t>
                      </a:r>
                      <a:endParaRPr lang="en-GB" sz="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5556619"/>
                  </a:ext>
                </a:extLst>
              </a:tr>
            </a:tbl>
          </a:graphicData>
        </a:graphic>
      </p:graphicFrame>
      <p:graphicFrame>
        <p:nvGraphicFramePr>
          <p:cNvPr id="71" name="Table 70">
            <a:extLst>
              <a:ext uri="{FF2B5EF4-FFF2-40B4-BE49-F238E27FC236}">
                <a16:creationId xmlns:a16="http://schemas.microsoft.com/office/drawing/2014/main" id="{D34DA379-8C65-4799-BF37-A8C9AA1454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3125188"/>
              </p:ext>
            </p:extLst>
          </p:nvPr>
        </p:nvGraphicFramePr>
        <p:xfrm>
          <a:off x="6111369" y="3112360"/>
          <a:ext cx="443793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3793">
                  <a:extLst>
                    <a:ext uri="{9D8B030D-6E8A-4147-A177-3AD203B41FA5}">
                      <a16:colId xmlns:a16="http://schemas.microsoft.com/office/drawing/2014/main" val="124461909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de-DE" sz="300" dirty="0"/>
                        <a:t>N</a:t>
                      </a:r>
                      <a:endParaRPr lang="en-GB" sz="300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4700404"/>
                  </a:ext>
                </a:extLst>
              </a:tr>
              <a:tr h="161840">
                <a:tc>
                  <a:txBody>
                    <a:bodyPr/>
                    <a:lstStyle/>
                    <a:p>
                      <a:r>
                        <a:rPr lang="de-DE" sz="300" dirty="0"/>
                        <a:t>Attr_n-2</a:t>
                      </a:r>
                    </a:p>
                    <a:p>
                      <a:r>
                        <a:rPr lang="de-DE" sz="300" dirty="0"/>
                        <a:t>Attr_n-1</a:t>
                      </a:r>
                    </a:p>
                    <a:p>
                      <a:r>
                        <a:rPr lang="de-DE" sz="300" dirty="0"/>
                        <a:t>Attr_n</a:t>
                      </a:r>
                      <a:endParaRPr lang="en-GB" sz="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5556619"/>
                  </a:ext>
                </a:extLst>
              </a:tr>
            </a:tbl>
          </a:graphicData>
        </a:graphic>
      </p:graphicFrame>
      <p:sp>
        <p:nvSpPr>
          <p:cNvPr id="72" name="Rectangle 71">
            <a:extLst>
              <a:ext uri="{FF2B5EF4-FFF2-40B4-BE49-F238E27FC236}">
                <a16:creationId xmlns:a16="http://schemas.microsoft.com/office/drawing/2014/main" id="{5A228B70-19BF-4057-AC7E-3504DE65AD1A}"/>
              </a:ext>
            </a:extLst>
          </p:cNvPr>
          <p:cNvSpPr/>
          <p:nvPr/>
        </p:nvSpPr>
        <p:spPr bwMode="gray">
          <a:xfrm>
            <a:off x="6275910" y="2260655"/>
            <a:ext cx="45719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GB" sz="400" b="1" dirty="0" err="1">
              <a:solidFill>
                <a:schemeClr val="bg1"/>
              </a:solidFill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43A2BD0-F563-43AB-8A2B-6ADD66CA5585}"/>
              </a:ext>
            </a:extLst>
          </p:cNvPr>
          <p:cNvSpPr/>
          <p:nvPr/>
        </p:nvSpPr>
        <p:spPr bwMode="gray">
          <a:xfrm>
            <a:off x="6275910" y="2396189"/>
            <a:ext cx="45719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GB" sz="400" b="1" dirty="0" err="1">
              <a:solidFill>
                <a:schemeClr val="bg1"/>
              </a:solidFill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7B7DDE97-D46E-4698-BEEF-5A3508FCA8F4}"/>
              </a:ext>
            </a:extLst>
          </p:cNvPr>
          <p:cNvSpPr/>
          <p:nvPr/>
        </p:nvSpPr>
        <p:spPr bwMode="gray">
          <a:xfrm>
            <a:off x="6275910" y="2525490"/>
            <a:ext cx="45719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GB" sz="400" b="1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8814034"/>
      </p:ext>
    </p:extLst>
  </p:cSld>
  <p:clrMapOvr>
    <a:masterClrMapping/>
  </p:clrMapOvr>
  <p:transition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6BCEC08-A4C7-4F99-8B64-CE8B078BB6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Rule 4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6B17C5-ED88-4DE0-B239-273904C40EEA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Kim-Pascal Borchart BPT @ HPI Summer 2021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DE4630-9D05-4291-8F6D-000CD1EF509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Discovering a Global Data Model from Event Logs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B62826-2E54-48C0-997F-DD314719314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50</a:t>
            </a:fld>
            <a:endParaRPr lang="en-US" b="1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DC5DE5CF-CF28-4BA9-8331-DF6D42774F24}"/>
              </a:ext>
            </a:extLst>
          </p:cNvPr>
          <p:cNvGraphicFramePr>
            <a:graphicFrameLocks noGrp="1"/>
          </p:cNvGraphicFramePr>
          <p:nvPr/>
        </p:nvGraphicFramePr>
        <p:xfrm>
          <a:off x="323528" y="1725106"/>
          <a:ext cx="6508008" cy="1998276"/>
        </p:xfrm>
        <a:graphic>
          <a:graphicData uri="http://schemas.openxmlformats.org/drawingml/2006/table">
            <a:tbl>
              <a:tblPr/>
              <a:tblGrid>
                <a:gridCol w="720080">
                  <a:extLst>
                    <a:ext uri="{9D8B030D-6E8A-4147-A177-3AD203B41FA5}">
                      <a16:colId xmlns:a16="http://schemas.microsoft.com/office/drawing/2014/main" val="926800201"/>
                    </a:ext>
                  </a:extLst>
                </a:gridCol>
                <a:gridCol w="906922">
                  <a:extLst>
                    <a:ext uri="{9D8B030D-6E8A-4147-A177-3AD203B41FA5}">
                      <a16:colId xmlns:a16="http://schemas.microsoft.com/office/drawing/2014/main" val="4128491190"/>
                    </a:ext>
                  </a:extLst>
                </a:gridCol>
                <a:gridCol w="813501">
                  <a:extLst>
                    <a:ext uri="{9D8B030D-6E8A-4147-A177-3AD203B41FA5}">
                      <a16:colId xmlns:a16="http://schemas.microsoft.com/office/drawing/2014/main" val="705220866"/>
                    </a:ext>
                  </a:extLst>
                </a:gridCol>
                <a:gridCol w="813501">
                  <a:extLst>
                    <a:ext uri="{9D8B030D-6E8A-4147-A177-3AD203B41FA5}">
                      <a16:colId xmlns:a16="http://schemas.microsoft.com/office/drawing/2014/main" val="1273576517"/>
                    </a:ext>
                  </a:extLst>
                </a:gridCol>
                <a:gridCol w="813501">
                  <a:extLst>
                    <a:ext uri="{9D8B030D-6E8A-4147-A177-3AD203B41FA5}">
                      <a16:colId xmlns:a16="http://schemas.microsoft.com/office/drawing/2014/main" val="2949544282"/>
                    </a:ext>
                  </a:extLst>
                </a:gridCol>
                <a:gridCol w="813501">
                  <a:extLst>
                    <a:ext uri="{9D8B030D-6E8A-4147-A177-3AD203B41FA5}">
                      <a16:colId xmlns:a16="http://schemas.microsoft.com/office/drawing/2014/main" val="3180147828"/>
                    </a:ext>
                  </a:extLst>
                </a:gridCol>
                <a:gridCol w="813501">
                  <a:extLst>
                    <a:ext uri="{9D8B030D-6E8A-4147-A177-3AD203B41FA5}">
                      <a16:colId xmlns:a16="http://schemas.microsoft.com/office/drawing/2014/main" val="1038153982"/>
                    </a:ext>
                  </a:extLst>
                </a:gridCol>
                <a:gridCol w="813501">
                  <a:extLst>
                    <a:ext uri="{9D8B030D-6E8A-4147-A177-3AD203B41FA5}">
                      <a16:colId xmlns:a16="http://schemas.microsoft.com/office/drawing/2014/main" val="119207981"/>
                    </a:ext>
                  </a:extLst>
                </a:gridCol>
              </a:tblGrid>
              <a:tr h="333046"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Activity</a:t>
                      </a:r>
                      <a:endParaRPr lang="en-GB" sz="700" baseline="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Att1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Att2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Att3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Att4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Att5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Att6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Att7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41215201"/>
                  </a:ext>
                </a:extLst>
              </a:tr>
              <a:tr h="333046"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z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m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n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z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3651030"/>
                  </a:ext>
                </a:extLst>
              </a:tr>
              <a:tr h="333046"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B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y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y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x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x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x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0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z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48655711"/>
                  </a:ext>
                </a:extLst>
              </a:tr>
              <a:tr h="333046"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C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0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x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0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z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0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y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x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4505877"/>
                  </a:ext>
                </a:extLst>
              </a:tr>
              <a:tr h="333046"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D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x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0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0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0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y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z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0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98872144"/>
                  </a:ext>
                </a:extLst>
              </a:tr>
              <a:tr h="333046"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E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0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y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0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x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0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0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x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96096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56835365"/>
      </p:ext>
    </p:extLst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6BCEC08-A4C7-4F99-8B64-CE8B078BB6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Rule 4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6B17C5-ED88-4DE0-B239-273904C40EEA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Kim-Pascal Borchart BPT @ HPI Summer 2021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DE4630-9D05-4291-8F6D-000CD1EF509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Discovering a Global Data Model from Event Logs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B62826-2E54-48C0-997F-DD314719314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51</a:t>
            </a:fld>
            <a:endParaRPr lang="en-US" b="1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DC5DE5CF-CF28-4BA9-8331-DF6D42774F24}"/>
              </a:ext>
            </a:extLst>
          </p:cNvPr>
          <p:cNvGraphicFramePr>
            <a:graphicFrameLocks noGrp="1"/>
          </p:cNvGraphicFramePr>
          <p:nvPr/>
        </p:nvGraphicFramePr>
        <p:xfrm>
          <a:off x="323528" y="1725106"/>
          <a:ext cx="6508008" cy="1998276"/>
        </p:xfrm>
        <a:graphic>
          <a:graphicData uri="http://schemas.openxmlformats.org/drawingml/2006/table">
            <a:tbl>
              <a:tblPr/>
              <a:tblGrid>
                <a:gridCol w="720080">
                  <a:extLst>
                    <a:ext uri="{9D8B030D-6E8A-4147-A177-3AD203B41FA5}">
                      <a16:colId xmlns:a16="http://schemas.microsoft.com/office/drawing/2014/main" val="926800201"/>
                    </a:ext>
                  </a:extLst>
                </a:gridCol>
                <a:gridCol w="906922">
                  <a:extLst>
                    <a:ext uri="{9D8B030D-6E8A-4147-A177-3AD203B41FA5}">
                      <a16:colId xmlns:a16="http://schemas.microsoft.com/office/drawing/2014/main" val="4128491190"/>
                    </a:ext>
                  </a:extLst>
                </a:gridCol>
                <a:gridCol w="813501">
                  <a:extLst>
                    <a:ext uri="{9D8B030D-6E8A-4147-A177-3AD203B41FA5}">
                      <a16:colId xmlns:a16="http://schemas.microsoft.com/office/drawing/2014/main" val="705220866"/>
                    </a:ext>
                  </a:extLst>
                </a:gridCol>
                <a:gridCol w="813501">
                  <a:extLst>
                    <a:ext uri="{9D8B030D-6E8A-4147-A177-3AD203B41FA5}">
                      <a16:colId xmlns:a16="http://schemas.microsoft.com/office/drawing/2014/main" val="1273576517"/>
                    </a:ext>
                  </a:extLst>
                </a:gridCol>
                <a:gridCol w="813501">
                  <a:extLst>
                    <a:ext uri="{9D8B030D-6E8A-4147-A177-3AD203B41FA5}">
                      <a16:colId xmlns:a16="http://schemas.microsoft.com/office/drawing/2014/main" val="2949544282"/>
                    </a:ext>
                  </a:extLst>
                </a:gridCol>
                <a:gridCol w="813501">
                  <a:extLst>
                    <a:ext uri="{9D8B030D-6E8A-4147-A177-3AD203B41FA5}">
                      <a16:colId xmlns:a16="http://schemas.microsoft.com/office/drawing/2014/main" val="3180147828"/>
                    </a:ext>
                  </a:extLst>
                </a:gridCol>
                <a:gridCol w="813501">
                  <a:extLst>
                    <a:ext uri="{9D8B030D-6E8A-4147-A177-3AD203B41FA5}">
                      <a16:colId xmlns:a16="http://schemas.microsoft.com/office/drawing/2014/main" val="1038153982"/>
                    </a:ext>
                  </a:extLst>
                </a:gridCol>
                <a:gridCol w="813501">
                  <a:extLst>
                    <a:ext uri="{9D8B030D-6E8A-4147-A177-3AD203B41FA5}">
                      <a16:colId xmlns:a16="http://schemas.microsoft.com/office/drawing/2014/main" val="119207981"/>
                    </a:ext>
                  </a:extLst>
                </a:gridCol>
              </a:tblGrid>
              <a:tr h="333046">
                <a:tc>
                  <a:txBody>
                    <a:bodyPr/>
                    <a:lstStyle/>
                    <a:p>
                      <a:r>
                        <a:rPr lang="de-DE" sz="600" baseline="0" dirty="0"/>
                        <a:t>Activity</a:t>
                      </a:r>
                      <a:endParaRPr lang="en-GB" sz="700" baseline="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Att1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Att2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Att3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Att4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Att5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Att6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Att7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41215201"/>
                  </a:ext>
                </a:extLst>
              </a:tr>
              <a:tr h="333046"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A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z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0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0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m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n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z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0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3651030"/>
                  </a:ext>
                </a:extLst>
              </a:tr>
              <a:tr h="333046"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B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y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y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x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x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x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0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/>
                        <a:t>z</a:t>
                      </a:r>
                      <a:endParaRPr lang="en-GB" sz="7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48655711"/>
                  </a:ext>
                </a:extLst>
              </a:tr>
              <a:tr h="333046"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C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0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x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0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z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0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y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x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4505877"/>
                  </a:ext>
                </a:extLst>
              </a:tr>
              <a:tr h="333046"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D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x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0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0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0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y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z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0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98872144"/>
                  </a:ext>
                </a:extLst>
              </a:tr>
              <a:tr h="333046"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E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0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y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0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x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0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0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aseline="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x</a:t>
                      </a:r>
                      <a:endParaRPr lang="en-GB" sz="700" baseline="0" dirty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96096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50296017"/>
      </p:ext>
    </p:extLst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85A8F66-D192-4F33-9A79-5D8F563878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FB47B9F-E0E2-4DCE-8330-30CF14A02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0C0576-219A-4B8D-8F62-FCBBF72B8448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Kim-Pascal Borchart BPT @ HPI Summer 2021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4AD9A3-973C-43D9-A3C5-A95A1F54DD1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Discovering a Global Data Model from Event Logs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4BEA5D-8C40-425F-9B16-B2DCCBCEC88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52</a:t>
            </a:fld>
            <a:endParaRPr lang="en-US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262D902-D784-4BF5-BE91-CF70B94649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9" y="906301"/>
            <a:ext cx="9144000" cy="4188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909474"/>
      </p:ext>
    </p:extLst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F276311-7EC0-4E1A-90E6-44D212A2489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5659EBD-7134-421C-910E-14DC1E1FFC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93BD7C-8434-47D2-BCB3-31CB7BCF2200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Kim-Pascal Borchart BPT @ HPI Summer 2021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B94FB6-9903-43BB-95BA-A617A90B8B7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Discovering a Global Data Model from Event Logs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FCA73E-D17B-4680-9831-7BAC5C9D4AD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53</a:t>
            </a:fld>
            <a:endParaRPr lang="en-US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2F0FD14-C220-424F-A98B-80BD717652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4923"/>
            <a:ext cx="9144000" cy="405365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705D32A-9CEF-46D0-B9F3-6C0AA1C02FAA}"/>
              </a:ext>
            </a:extLst>
          </p:cNvPr>
          <p:cNvSpPr/>
          <p:nvPr/>
        </p:nvSpPr>
        <p:spPr bwMode="gray">
          <a:xfrm>
            <a:off x="4140830" y="2489614"/>
            <a:ext cx="4536504" cy="144016"/>
          </a:xfrm>
          <a:prstGeom prst="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GB" sz="1200" b="1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4769088"/>
      </p:ext>
    </p:extLst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F276311-7EC0-4E1A-90E6-44D212A2489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5659EBD-7134-421C-910E-14DC1E1FFC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93BD7C-8434-47D2-BCB3-31CB7BCF2200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Kim-Pascal Borchart BPT @ HPI Summer 2021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B94FB6-9903-43BB-95BA-A617A90B8B7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Discovering a Global Data Model from Event Logs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FCA73E-D17B-4680-9831-7BAC5C9D4AD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54</a:t>
            </a:fld>
            <a:endParaRPr lang="en-US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2F0FD14-C220-424F-A98B-80BD717652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4923"/>
            <a:ext cx="9144000" cy="405365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705D32A-9CEF-46D0-B9F3-6C0AA1C02FAA}"/>
              </a:ext>
            </a:extLst>
          </p:cNvPr>
          <p:cNvSpPr/>
          <p:nvPr/>
        </p:nvSpPr>
        <p:spPr bwMode="gray">
          <a:xfrm>
            <a:off x="4140830" y="2489614"/>
            <a:ext cx="4536504" cy="144016"/>
          </a:xfrm>
          <a:prstGeom prst="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GB" sz="1200" b="1" dirty="0" err="1">
              <a:solidFill>
                <a:schemeClr val="bg1"/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4DDEEF3-2BE5-4871-B19E-4D05FD11A8C5}"/>
              </a:ext>
            </a:extLst>
          </p:cNvPr>
          <p:cNvGrpSpPr/>
          <p:nvPr/>
        </p:nvGrpSpPr>
        <p:grpSpPr>
          <a:xfrm>
            <a:off x="1245199" y="1581646"/>
            <a:ext cx="2520280" cy="2880320"/>
            <a:chOff x="1245199" y="1581646"/>
            <a:chExt cx="2520280" cy="288032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47F46DA-4460-4A74-94AD-67C81CB9E07E}"/>
                </a:ext>
              </a:extLst>
            </p:cNvPr>
            <p:cNvSpPr/>
            <p:nvPr/>
          </p:nvSpPr>
          <p:spPr bwMode="gray">
            <a:xfrm>
              <a:off x="1245199" y="1581646"/>
              <a:ext cx="2520280" cy="2880320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de-DE" sz="1200" b="1" dirty="0">
                  <a:solidFill>
                    <a:schemeClr val="tx1"/>
                  </a:solidFill>
                </a:rPr>
                <a:t>t1</a:t>
              </a:r>
            </a:p>
            <a:p>
              <a:pPr>
                <a:spcBef>
                  <a:spcPts val="300"/>
                </a:spcBef>
                <a:spcAft>
                  <a:spcPts val="300"/>
                </a:spcAft>
              </a:pPr>
              <a:endParaRPr lang="en-GB" sz="1200" b="1" dirty="0">
                <a:solidFill>
                  <a:schemeClr val="bg1"/>
                </a:solidFill>
              </a:endParaRPr>
            </a:p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en-GB" sz="1200" dirty="0" err="1">
                  <a:solidFill>
                    <a:schemeClr val="tx1"/>
                  </a:solidFill>
                </a:rPr>
                <a:t>FirstWithdrawalAmount</a:t>
              </a:r>
              <a:endParaRPr lang="en-GB" sz="1200" dirty="0">
                <a:solidFill>
                  <a:schemeClr val="tx1"/>
                </a:solidFill>
              </a:endParaRPr>
            </a:p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en-GB" sz="1200" dirty="0" err="1">
                  <a:solidFill>
                    <a:schemeClr val="tx1"/>
                  </a:solidFill>
                </a:rPr>
                <a:t>NumberOfTerms</a:t>
              </a:r>
              <a:endParaRPr lang="en-GB" sz="1200" dirty="0">
                <a:solidFill>
                  <a:schemeClr val="tx1"/>
                </a:solidFill>
              </a:endParaRPr>
            </a:p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en-GB" sz="1200" dirty="0">
                  <a:solidFill>
                    <a:schemeClr val="tx1"/>
                  </a:solidFill>
                </a:rPr>
                <a:t>Accepted</a:t>
              </a:r>
            </a:p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en-GB" sz="1200" dirty="0" err="1">
                  <a:solidFill>
                    <a:schemeClr val="tx1"/>
                  </a:solidFill>
                </a:rPr>
                <a:t>MonthlyCost</a:t>
              </a:r>
              <a:endParaRPr lang="en-GB" sz="1200" dirty="0">
                <a:solidFill>
                  <a:schemeClr val="tx1"/>
                </a:solidFill>
              </a:endParaRPr>
            </a:p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en-GB" sz="1200" dirty="0">
                  <a:solidFill>
                    <a:schemeClr val="tx1"/>
                  </a:solidFill>
                </a:rPr>
                <a:t>Selected</a:t>
              </a:r>
            </a:p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en-GB" sz="1200" dirty="0" err="1">
                  <a:solidFill>
                    <a:schemeClr val="tx1"/>
                  </a:solidFill>
                </a:rPr>
                <a:t>CreditScore</a:t>
              </a:r>
              <a:endParaRPr lang="en-GB" sz="1200" dirty="0">
                <a:solidFill>
                  <a:schemeClr val="tx1"/>
                </a:solidFill>
              </a:endParaRPr>
            </a:p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en-GB" sz="1200" dirty="0" err="1">
                  <a:solidFill>
                    <a:schemeClr val="tx1"/>
                  </a:solidFill>
                </a:rPr>
                <a:t>OfferedAmount</a:t>
              </a:r>
              <a:endParaRPr lang="en-GB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5EE6C762-8A13-4EAF-8C2C-33518C3D255B}"/>
                </a:ext>
              </a:extLst>
            </p:cNvPr>
            <p:cNvCxnSpPr/>
            <p:nvPr/>
          </p:nvCxnSpPr>
          <p:spPr bwMode="gray">
            <a:xfrm>
              <a:off x="1245199" y="1923678"/>
              <a:ext cx="2520280" cy="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63309742"/>
      </p:ext>
    </p:extLst>
  </p:cSld>
  <p:clrMapOvr>
    <a:masterClrMapping/>
  </p:clrMapOvr>
  <p:transition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F276311-7EC0-4E1A-90E6-44D212A2489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5659EBD-7134-421C-910E-14DC1E1FFC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93BD7C-8434-47D2-BCB3-31CB7BCF2200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Kim-Pascal Borchart BPT @ HPI Summer 2021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B94FB6-9903-43BB-95BA-A617A90B8B7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Discovering a Global Data Model from Event Logs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FCA73E-D17B-4680-9831-7BAC5C9D4AD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55</a:t>
            </a:fld>
            <a:endParaRPr lang="en-US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2F0FD14-C220-424F-A98B-80BD717652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4923"/>
            <a:ext cx="9144000" cy="405365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705D32A-9CEF-46D0-B9F3-6C0AA1C02FAA}"/>
              </a:ext>
            </a:extLst>
          </p:cNvPr>
          <p:cNvSpPr/>
          <p:nvPr/>
        </p:nvSpPr>
        <p:spPr bwMode="gray">
          <a:xfrm>
            <a:off x="4140830" y="2489614"/>
            <a:ext cx="4536504" cy="144016"/>
          </a:xfrm>
          <a:prstGeom prst="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GB" sz="1200" b="1" dirty="0" err="1">
              <a:solidFill>
                <a:schemeClr val="bg1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CA3092A-96B4-440F-BBF4-57F9E0478FC1}"/>
              </a:ext>
            </a:extLst>
          </p:cNvPr>
          <p:cNvGrpSpPr/>
          <p:nvPr/>
        </p:nvGrpSpPr>
        <p:grpSpPr>
          <a:xfrm>
            <a:off x="6567796" y="2940661"/>
            <a:ext cx="2053614" cy="1551684"/>
            <a:chOff x="6567796" y="2940661"/>
            <a:chExt cx="2053614" cy="1551684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47F46DA-4460-4A74-94AD-67C81CB9E07E}"/>
                </a:ext>
              </a:extLst>
            </p:cNvPr>
            <p:cNvSpPr/>
            <p:nvPr/>
          </p:nvSpPr>
          <p:spPr bwMode="gray">
            <a:xfrm>
              <a:off x="6567796" y="2940661"/>
              <a:ext cx="2053614" cy="1551684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de-DE" sz="600" b="1" dirty="0">
                  <a:solidFill>
                    <a:schemeClr val="tx1"/>
                  </a:solidFill>
                </a:rPr>
                <a:t>t1</a:t>
              </a:r>
            </a:p>
            <a:p>
              <a:pPr>
                <a:spcBef>
                  <a:spcPts val="300"/>
                </a:spcBef>
                <a:spcAft>
                  <a:spcPts val="300"/>
                </a:spcAft>
              </a:pPr>
              <a:endParaRPr lang="en-GB" sz="600" b="1" dirty="0">
                <a:solidFill>
                  <a:schemeClr val="bg1"/>
                </a:solidFill>
              </a:endParaRPr>
            </a:p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en-GB" sz="600" dirty="0" err="1">
                  <a:solidFill>
                    <a:schemeClr val="tx1"/>
                  </a:solidFill>
                </a:rPr>
                <a:t>FirstWithdrawalAmount</a:t>
              </a:r>
              <a:endParaRPr lang="en-GB" sz="600" dirty="0">
                <a:solidFill>
                  <a:schemeClr val="tx1"/>
                </a:solidFill>
              </a:endParaRPr>
            </a:p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en-GB" sz="600" dirty="0" err="1">
                  <a:solidFill>
                    <a:schemeClr val="tx1"/>
                  </a:solidFill>
                </a:rPr>
                <a:t>NumberOfTerms</a:t>
              </a:r>
              <a:endParaRPr lang="en-GB" sz="600" dirty="0">
                <a:solidFill>
                  <a:schemeClr val="tx1"/>
                </a:solidFill>
              </a:endParaRPr>
            </a:p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en-GB" sz="600" dirty="0">
                  <a:solidFill>
                    <a:schemeClr val="tx1"/>
                  </a:solidFill>
                </a:rPr>
                <a:t>Accepted</a:t>
              </a:r>
            </a:p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en-GB" sz="600" dirty="0" err="1">
                  <a:solidFill>
                    <a:schemeClr val="tx1"/>
                  </a:solidFill>
                </a:rPr>
                <a:t>MonthlyCost</a:t>
              </a:r>
              <a:endParaRPr lang="en-GB" sz="600" dirty="0">
                <a:solidFill>
                  <a:schemeClr val="tx1"/>
                </a:solidFill>
              </a:endParaRPr>
            </a:p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en-GB" sz="600" dirty="0">
                  <a:solidFill>
                    <a:schemeClr val="tx1"/>
                  </a:solidFill>
                </a:rPr>
                <a:t>Selected</a:t>
              </a:r>
            </a:p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en-GB" sz="600" dirty="0" err="1">
                  <a:solidFill>
                    <a:schemeClr val="tx1"/>
                  </a:solidFill>
                </a:rPr>
                <a:t>CreditScore</a:t>
              </a:r>
              <a:endParaRPr lang="en-GB" sz="600" dirty="0">
                <a:solidFill>
                  <a:schemeClr val="tx1"/>
                </a:solidFill>
              </a:endParaRPr>
            </a:p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en-GB" sz="600" dirty="0" err="1">
                  <a:solidFill>
                    <a:schemeClr val="tx1"/>
                  </a:solidFill>
                </a:rPr>
                <a:t>OfferedAmount</a:t>
              </a:r>
              <a:endParaRPr lang="en-GB" sz="600" dirty="0">
                <a:solidFill>
                  <a:schemeClr val="tx1"/>
                </a:solidFill>
              </a:endParaRP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5EE6C762-8A13-4EAF-8C2C-33518C3D255B}"/>
                </a:ext>
              </a:extLst>
            </p:cNvPr>
            <p:cNvCxnSpPr/>
            <p:nvPr/>
          </p:nvCxnSpPr>
          <p:spPr bwMode="gray">
            <a:xfrm>
              <a:off x="6567796" y="3124920"/>
              <a:ext cx="2053614" cy="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26090970"/>
      </p:ext>
    </p:extLst>
  </p:cSld>
  <p:clrMapOvr>
    <a:masterClrMapping/>
  </p:clrMapOvr>
  <p:transition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2EE35A0-FC1B-4861-A113-1CD7205DF1E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Instance-based approach</a:t>
            </a:r>
          </a:p>
          <a:p>
            <a:pPr lvl="1"/>
            <a:r>
              <a:rPr lang="en-GB" dirty="0"/>
              <a:t>Attribute Name Similarity</a:t>
            </a:r>
          </a:p>
          <a:p>
            <a:pPr lvl="1"/>
            <a:r>
              <a:rPr lang="en-GB" dirty="0"/>
              <a:t>Attribute Value Similarity</a:t>
            </a:r>
          </a:p>
          <a:p>
            <a:pPr lvl="1"/>
            <a:r>
              <a:rPr lang="en-GB" dirty="0"/>
              <a:t>Occurrence Similarity (frequency)</a:t>
            </a:r>
          </a:p>
          <a:p>
            <a:pPr marL="268287" lvl="1" indent="0">
              <a:buNone/>
            </a:pPr>
            <a:endParaRPr lang="en-GB" dirty="0"/>
          </a:p>
          <a:p>
            <a:r>
              <a:rPr lang="en-GB" dirty="0"/>
              <a:t>Additional process-related metrics:</a:t>
            </a:r>
          </a:p>
          <a:p>
            <a:pPr lvl="1"/>
            <a:r>
              <a:rPr lang="en-GB" dirty="0"/>
              <a:t>Positional Similarity</a:t>
            </a:r>
          </a:p>
          <a:p>
            <a:pPr lvl="1"/>
            <a:r>
              <a:rPr lang="en-GB" dirty="0"/>
              <a:t>Duration Similarity</a:t>
            </a:r>
          </a:p>
          <a:p>
            <a:pPr lvl="1"/>
            <a:r>
              <a:rPr lang="en-GB" dirty="0"/>
              <a:t>Prerequisites Similarity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0695A5E-C8FF-4BF6-A404-7F067518DF6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Kim-Pascal Borchart BPT @ HPI Summer 2021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D5E0C3-5B75-4047-AB42-D2770D789C6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Discovering a Global Data Model from Event Logs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A5BEC1-33F0-4537-92D5-1070B738655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56</a:t>
            </a:fld>
            <a:endParaRPr lang="en-US" b="1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675E7C1-B23D-4195-9C5D-B84DC9959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Related Work – </a:t>
            </a:r>
            <a:br>
              <a:rPr lang="de-DE" dirty="0"/>
            </a:br>
            <a:r>
              <a:rPr lang="de-DE" dirty="0"/>
              <a:t>Schema Matching on Event Logs</a:t>
            </a:r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9529A9B-BB08-4542-983A-D5D91C394187}"/>
              </a:ext>
            </a:extLst>
          </p:cNvPr>
          <p:cNvSpPr txBox="1"/>
          <p:nvPr/>
        </p:nvSpPr>
        <p:spPr bwMode="gray">
          <a:xfrm>
            <a:off x="7395534" y="1131590"/>
            <a:ext cx="1702566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/>
              <a:t>van der Aa, Han &amp; Gal, Avigdor &amp; Leopold, Henrik &amp; </a:t>
            </a:r>
            <a:r>
              <a:rPr lang="en-GB" sz="1000" dirty="0" err="1"/>
              <a:t>Reijers</a:t>
            </a:r>
            <a:r>
              <a:rPr lang="en-GB" sz="1000" dirty="0"/>
              <a:t>, </a:t>
            </a:r>
            <a:r>
              <a:rPr lang="en-GB" sz="1000" dirty="0" err="1"/>
              <a:t>Hajo</a:t>
            </a:r>
            <a:r>
              <a:rPr lang="en-GB" sz="1000" dirty="0"/>
              <a:t> &amp; </a:t>
            </a:r>
            <a:r>
              <a:rPr lang="en-GB" sz="1000" dirty="0" err="1"/>
              <a:t>Sagi</a:t>
            </a:r>
            <a:r>
              <a:rPr lang="en-GB" sz="1000" dirty="0"/>
              <a:t>, Tomer &amp; Shraga, Roee. (2017). Instance-Based Process Matching Using Event-Log Information.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007E8E8-9F0C-4814-8CDD-82FAEB40FA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1756" y="3179380"/>
            <a:ext cx="2344071" cy="1419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2734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A2AEF4F-B951-4F71-81CE-91D7CB57B06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Kim-Pascal Borchart BPT @ HPI Summer 2021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9F5A90-8D03-4E29-9B0B-0EB3A996715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Discovering a Global Data Model from Event Logs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1D3E0A-CBB4-43A0-B9D5-8DA4983443E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57</a:t>
            </a:fld>
            <a:endParaRPr lang="en-US" b="1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5DCC8F9-B2AB-4E57-A324-15AF9E16E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Related Work – </a:t>
            </a:r>
            <a:br>
              <a:rPr lang="de-DE" dirty="0"/>
            </a:br>
            <a:r>
              <a:rPr lang="de-DE" dirty="0"/>
              <a:t>Deriving Data Model from Related BPMs</a:t>
            </a:r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D19315-7FC9-4A9A-BEF6-C984FE038C54}"/>
              </a:ext>
            </a:extLst>
          </p:cNvPr>
          <p:cNvSpPr txBox="1"/>
          <p:nvPr/>
        </p:nvSpPr>
        <p:spPr bwMode="gray">
          <a:xfrm>
            <a:off x="7218667" y="1197396"/>
            <a:ext cx="206260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/>
              <a:t>Cruz, Estrela &amp; Machado, Ricardo-J &amp; Santos, Maribel. (2015). Deriving a Data Model from a Set of Interrelated Business Process Models.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D5131EB-F652-4CEB-B3CB-F9C8B8C126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572" y="1199294"/>
            <a:ext cx="3268465" cy="121893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7AAD9BD-111E-4CD7-BE10-73078F8BFF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777" y="3401452"/>
            <a:ext cx="3261922" cy="108550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6BB587C-5C56-4DA5-B4E0-A97857849982}"/>
              </a:ext>
            </a:extLst>
          </p:cNvPr>
          <p:cNvSpPr/>
          <p:nvPr/>
        </p:nvSpPr>
        <p:spPr bwMode="gray">
          <a:xfrm>
            <a:off x="1937432" y="2544790"/>
            <a:ext cx="72008" cy="7578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GB" sz="1200" b="1" dirty="0" err="1">
              <a:solidFill>
                <a:schemeClr val="bg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9E23927-41A3-466B-951B-C153C3145CCF}"/>
              </a:ext>
            </a:extLst>
          </p:cNvPr>
          <p:cNvSpPr/>
          <p:nvPr/>
        </p:nvSpPr>
        <p:spPr bwMode="gray">
          <a:xfrm>
            <a:off x="1937432" y="2798470"/>
            <a:ext cx="72008" cy="7578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GB" sz="1200" b="1" dirty="0" err="1">
              <a:solidFill>
                <a:schemeClr val="bg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A5085B0-6C5F-412D-A91C-877A4DA99D0E}"/>
              </a:ext>
            </a:extLst>
          </p:cNvPr>
          <p:cNvSpPr/>
          <p:nvPr/>
        </p:nvSpPr>
        <p:spPr bwMode="gray">
          <a:xfrm>
            <a:off x="1943708" y="3059677"/>
            <a:ext cx="72008" cy="7578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GB" sz="1200" b="1" dirty="0" err="1">
              <a:solidFill>
                <a:schemeClr val="bg1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8F780B7-FDB5-4783-848B-63B2F49EA3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2981" y="2033939"/>
            <a:ext cx="2205122" cy="1680630"/>
          </a:xfrm>
          <a:prstGeom prst="rect">
            <a:avLst/>
          </a:prstGeom>
        </p:spPr>
      </p:pic>
      <p:sp>
        <p:nvSpPr>
          <p:cNvPr id="18" name="Arrow: Down 17">
            <a:extLst>
              <a:ext uri="{FF2B5EF4-FFF2-40B4-BE49-F238E27FC236}">
                <a16:creationId xmlns:a16="http://schemas.microsoft.com/office/drawing/2014/main" id="{1B2AF3A9-CBF9-4DB0-8361-F44CDDF87790}"/>
              </a:ext>
            </a:extLst>
          </p:cNvPr>
          <p:cNvSpPr/>
          <p:nvPr/>
        </p:nvSpPr>
        <p:spPr bwMode="gray">
          <a:xfrm rot="16200000">
            <a:off x="4001960" y="2525579"/>
            <a:ext cx="288032" cy="697350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GB" sz="1200" b="1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7153510"/>
      </p:ext>
    </p:extLst>
  </p:cSld>
  <p:clrMapOvr>
    <a:masterClrMapping/>
  </p:clrMapOvr>
  <p:transition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P:\Projekte\Hasso Plattner Institut\TEMPLATE_HPI_01_EXP\ppt\media\image2.jpg"/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" b="80"/>
          <a:stretch>
            <a:fillRect/>
          </a:stretch>
        </p:blipFill>
        <p:spPr/>
      </p:pic>
      <p:sp>
        <p:nvSpPr>
          <p:cNvPr id="5" name="Textplatzhalt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Untertitel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34704440"/>
      </p:ext>
    </p:extLst>
  </p:cSld>
  <p:clrMapOvr>
    <a:masterClrMapping/>
  </p:clrMapOvr>
  <p:transition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P:\Projekte\Hasso Plattner Institut\TEMPLATE_HPI_01_EXP\ppt\media\image3.jpg"/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" r="47"/>
          <a:stretch>
            <a:fillRect/>
          </a:stretch>
        </p:blipFill>
        <p:spPr/>
      </p:pic>
      <p:sp>
        <p:nvSpPr>
          <p:cNvPr id="8" name="Textplatzhalter 7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Untertitel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73626101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B7763E9-60BA-4C34-871B-8A57D93CABDA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Kim-Pascal Borchart BPT @ HPI Summer 2021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7AA12E-4E7A-4EB2-B014-C04C2AD9D82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Discovering a Global Data Model from Event Logs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3C45D1-8393-4E44-9F59-E5552201EF7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6</a:t>
            </a:fld>
            <a:endParaRPr lang="en-US" b="1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194BE88-958D-4768-AF3B-7097605790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Approach – „Naive“ v2</a:t>
            </a:r>
            <a:endParaRPr lang="en-GB" dirty="0"/>
          </a:p>
        </p:txBody>
      </p:sp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6400192C-797E-4806-BF5C-F0F196DDEF57}"/>
              </a:ext>
            </a:extLst>
          </p:cNvPr>
          <p:cNvGraphicFramePr>
            <a:graphicFrameLocks noGrp="1"/>
          </p:cNvGraphicFramePr>
          <p:nvPr/>
        </p:nvGraphicFramePr>
        <p:xfrm>
          <a:off x="2040270" y="2021900"/>
          <a:ext cx="1874520" cy="9906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76405146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28246699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86777143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47159919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93208755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74401164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9363831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90702968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1501198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Case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Activity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Time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Attr_1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Attr_2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Attr_3</a:t>
                      </a:r>
                      <a:endParaRPr lang="en-GB" sz="1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5554251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1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Start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1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True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hello</a:t>
                      </a:r>
                      <a:endParaRPr lang="en-GB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586995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1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Do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2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9.001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144477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2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Start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3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False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hi</a:t>
                      </a:r>
                      <a:endParaRPr lang="en-GB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228677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2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Do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4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8.999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9643519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1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Finish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4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False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bye</a:t>
                      </a:r>
                      <a:endParaRPr lang="en-GB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898447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2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Finish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5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True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see you</a:t>
                      </a:r>
                      <a:endParaRPr lang="en-GB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0660097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3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Start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6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False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063394"/>
                  </a:ext>
                </a:extLst>
              </a:tr>
            </a:tbl>
          </a:graphicData>
        </a:graphic>
      </p:graphicFrame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4BD7B2EE-4E56-4E62-9C88-4410057B13C5}"/>
              </a:ext>
            </a:extLst>
          </p:cNvPr>
          <p:cNvGraphicFramePr>
            <a:graphicFrameLocks noGrp="1"/>
          </p:cNvGraphicFramePr>
          <p:nvPr/>
        </p:nvGraphicFramePr>
        <p:xfrm>
          <a:off x="2051720" y="1155865"/>
          <a:ext cx="1874520" cy="990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47159919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93208755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74401164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9363831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90702968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1501198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28628414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05608221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00048688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de-DE" sz="100" dirty="0"/>
                        <a:t>Case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Activity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Time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Attr_1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Attr_2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Attr_3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555425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DE" sz="100" dirty="0"/>
                        <a:t>1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Start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1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True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hello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586995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DE" sz="100" dirty="0"/>
                        <a:t>1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Do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2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9.001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144477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DE" sz="100" dirty="0"/>
                        <a:t>2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Start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3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False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hi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228677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DE" sz="100" dirty="0"/>
                        <a:t>2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Do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4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8.999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964351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DE" sz="100" dirty="0"/>
                        <a:t>1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Finish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4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False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bye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89844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DE" sz="100" dirty="0"/>
                        <a:t>2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Finish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5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True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see you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066009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DE" sz="100" dirty="0"/>
                        <a:t>3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Start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6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False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063394"/>
                  </a:ext>
                </a:extLst>
              </a:tr>
            </a:tbl>
          </a:graphicData>
        </a:graphic>
      </p:graphicFrame>
      <p:grpSp>
        <p:nvGrpSpPr>
          <p:cNvPr id="28" name="Group 27">
            <a:extLst>
              <a:ext uri="{FF2B5EF4-FFF2-40B4-BE49-F238E27FC236}">
                <a16:creationId xmlns:a16="http://schemas.microsoft.com/office/drawing/2014/main" id="{C96DDE71-CEF8-42FE-B747-75A06BC4E788}"/>
              </a:ext>
            </a:extLst>
          </p:cNvPr>
          <p:cNvGrpSpPr/>
          <p:nvPr/>
        </p:nvGrpSpPr>
        <p:grpSpPr>
          <a:xfrm>
            <a:off x="4492779" y="1942885"/>
            <a:ext cx="1104813" cy="560606"/>
            <a:chOff x="358776" y="3147814"/>
            <a:chExt cx="2905013" cy="1531739"/>
          </a:xfrm>
        </p:grpSpPr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49604891-7BB7-4021-A64E-8B1851C74070}"/>
                </a:ext>
              </a:extLst>
            </p:cNvPr>
            <p:cNvSpPr/>
            <p:nvPr/>
          </p:nvSpPr>
          <p:spPr bwMode="gray">
            <a:xfrm>
              <a:off x="358776" y="3147814"/>
              <a:ext cx="972864" cy="414639"/>
            </a:xfrm>
            <a:prstGeom prst="round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de-DE" sz="300" dirty="0">
                  <a:solidFill>
                    <a:schemeClr val="tx1"/>
                  </a:solidFill>
                </a:rPr>
                <a:t>Start</a:t>
              </a:r>
              <a:endParaRPr lang="en-GB" sz="300" dirty="0" err="1">
                <a:solidFill>
                  <a:schemeClr val="tx1"/>
                </a:solidFill>
              </a:endParaRPr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767C22AC-3986-488E-BD29-630B8371AE68}"/>
                </a:ext>
              </a:extLst>
            </p:cNvPr>
            <p:cNvSpPr/>
            <p:nvPr/>
          </p:nvSpPr>
          <p:spPr bwMode="gray">
            <a:xfrm>
              <a:off x="358776" y="3704308"/>
              <a:ext cx="972864" cy="414639"/>
            </a:xfrm>
            <a:prstGeom prst="round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de-DE" sz="300" dirty="0">
                  <a:solidFill>
                    <a:schemeClr val="tx1"/>
                  </a:solidFill>
                </a:rPr>
                <a:t>Do</a:t>
              </a:r>
              <a:endParaRPr lang="en-GB" sz="300" dirty="0" err="1">
                <a:solidFill>
                  <a:schemeClr val="tx1"/>
                </a:solidFill>
              </a:endParaRPr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61A1B117-21E1-419A-BE64-58D7ECD53DF3}"/>
                </a:ext>
              </a:extLst>
            </p:cNvPr>
            <p:cNvSpPr/>
            <p:nvPr/>
          </p:nvSpPr>
          <p:spPr bwMode="gray">
            <a:xfrm>
              <a:off x="358776" y="4264914"/>
              <a:ext cx="972864" cy="414639"/>
            </a:xfrm>
            <a:prstGeom prst="round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de-DE" sz="300" dirty="0">
                  <a:solidFill>
                    <a:schemeClr val="tx1"/>
                  </a:solidFill>
                </a:rPr>
                <a:t>Finish</a:t>
              </a:r>
              <a:endParaRPr lang="en-GB" sz="300" dirty="0" err="1">
                <a:solidFill>
                  <a:schemeClr val="tx1"/>
                </a:solidFill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EE4C5D12-5EB1-4723-B75F-2D778640D2C2}"/>
                </a:ext>
              </a:extLst>
            </p:cNvPr>
            <p:cNvSpPr/>
            <p:nvPr/>
          </p:nvSpPr>
          <p:spPr bwMode="gray">
            <a:xfrm>
              <a:off x="2183669" y="3178205"/>
              <a:ext cx="1080120" cy="360040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de-DE" sz="300" dirty="0">
                  <a:solidFill>
                    <a:schemeClr val="tx1"/>
                  </a:solidFill>
                </a:rPr>
                <a:t>Attr_1</a:t>
              </a:r>
              <a:endParaRPr lang="en-GB" sz="300" dirty="0" err="1">
                <a:solidFill>
                  <a:schemeClr val="tx1"/>
                </a:solidFill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88B6B4A-B367-47E2-B2CF-34044BBC54DE}"/>
                </a:ext>
              </a:extLst>
            </p:cNvPr>
            <p:cNvSpPr/>
            <p:nvPr/>
          </p:nvSpPr>
          <p:spPr bwMode="gray">
            <a:xfrm>
              <a:off x="2183669" y="3704771"/>
              <a:ext cx="1080120" cy="360040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de-DE" sz="300" dirty="0">
                  <a:solidFill>
                    <a:schemeClr val="tx1"/>
                  </a:solidFill>
                </a:rPr>
                <a:t>Attr_2</a:t>
              </a:r>
              <a:endParaRPr lang="en-GB" sz="300" dirty="0" err="1">
                <a:solidFill>
                  <a:schemeClr val="tx1"/>
                </a:solidFill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2D98EDCD-862F-43CA-B0A5-992A0D334F02}"/>
                </a:ext>
              </a:extLst>
            </p:cNvPr>
            <p:cNvSpPr/>
            <p:nvPr/>
          </p:nvSpPr>
          <p:spPr bwMode="gray">
            <a:xfrm>
              <a:off x="2183669" y="4264914"/>
              <a:ext cx="1080120" cy="360040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de-DE" sz="300" dirty="0">
                  <a:solidFill>
                    <a:schemeClr val="tx1"/>
                  </a:solidFill>
                </a:rPr>
                <a:t>Attr_3</a:t>
              </a:r>
              <a:endParaRPr lang="en-GB" sz="300" dirty="0" err="1">
                <a:solidFill>
                  <a:schemeClr val="tx1"/>
                </a:solidFill>
              </a:endParaRP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015BD58F-6EF4-4885-A3BD-240373D351CC}"/>
                </a:ext>
              </a:extLst>
            </p:cNvPr>
            <p:cNvCxnSpPr>
              <a:stCxn id="29" idx="3"/>
              <a:endCxn id="32" idx="1"/>
            </p:cNvCxnSpPr>
            <p:nvPr/>
          </p:nvCxnSpPr>
          <p:spPr bwMode="gray">
            <a:xfrm>
              <a:off x="1331640" y="3355134"/>
              <a:ext cx="852029" cy="3091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98F0BF9F-363C-43A2-B04B-37E3543EA98F}"/>
                </a:ext>
              </a:extLst>
            </p:cNvPr>
            <p:cNvCxnSpPr>
              <a:cxnSpLocks/>
              <a:stCxn id="29" idx="3"/>
              <a:endCxn id="34" idx="1"/>
            </p:cNvCxnSpPr>
            <p:nvPr/>
          </p:nvCxnSpPr>
          <p:spPr bwMode="gray">
            <a:xfrm>
              <a:off x="1331640" y="3355134"/>
              <a:ext cx="852029" cy="1089800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26E1BA09-00C5-4FB7-832D-51691083C3B3}"/>
                </a:ext>
              </a:extLst>
            </p:cNvPr>
            <p:cNvCxnSpPr/>
            <p:nvPr/>
          </p:nvCxnSpPr>
          <p:spPr bwMode="gray">
            <a:xfrm>
              <a:off x="1331640" y="3889514"/>
              <a:ext cx="852029" cy="3091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E386E907-7608-4D71-BCC1-7989AC20B473}"/>
                </a:ext>
              </a:extLst>
            </p:cNvPr>
            <p:cNvCxnSpPr/>
            <p:nvPr/>
          </p:nvCxnSpPr>
          <p:spPr bwMode="gray">
            <a:xfrm>
              <a:off x="1331640" y="4441843"/>
              <a:ext cx="852029" cy="3091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CCB4825E-CC54-4185-8F6B-7BC5F115BE55}"/>
                </a:ext>
              </a:extLst>
            </p:cNvPr>
            <p:cNvCxnSpPr>
              <a:cxnSpLocks/>
              <a:stCxn id="31" idx="3"/>
              <a:endCxn id="32" idx="1"/>
            </p:cNvCxnSpPr>
            <p:nvPr/>
          </p:nvCxnSpPr>
          <p:spPr bwMode="gray">
            <a:xfrm flipV="1">
              <a:off x="1331640" y="3358225"/>
              <a:ext cx="852029" cy="1114009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Arrow: Right 39">
            <a:extLst>
              <a:ext uri="{FF2B5EF4-FFF2-40B4-BE49-F238E27FC236}">
                <a16:creationId xmlns:a16="http://schemas.microsoft.com/office/drawing/2014/main" id="{4A896D6E-76D0-4351-A5C7-30319EBC06A4}"/>
              </a:ext>
            </a:extLst>
          </p:cNvPr>
          <p:cNvSpPr/>
          <p:nvPr/>
        </p:nvSpPr>
        <p:spPr bwMode="gray">
          <a:xfrm>
            <a:off x="4055891" y="2144269"/>
            <a:ext cx="360040" cy="151754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GB" sz="1200" b="1" dirty="0" err="1">
              <a:solidFill>
                <a:schemeClr val="bg1"/>
              </a:solidFill>
            </a:endParaRPr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B03EDAA1-A05C-4DD5-9CAD-39DEB73D0480}"/>
              </a:ext>
            </a:extLst>
          </p:cNvPr>
          <p:cNvSpPr/>
          <p:nvPr/>
        </p:nvSpPr>
        <p:spPr bwMode="gray">
          <a:xfrm>
            <a:off x="5713945" y="2146708"/>
            <a:ext cx="360040" cy="151754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GB" sz="1200" b="1" dirty="0" err="1">
              <a:solidFill>
                <a:schemeClr val="bg1"/>
              </a:solidFill>
            </a:endParaRPr>
          </a:p>
        </p:txBody>
      </p:sp>
      <p:graphicFrame>
        <p:nvGraphicFramePr>
          <p:cNvPr id="42" name="Table 7">
            <a:extLst>
              <a:ext uri="{FF2B5EF4-FFF2-40B4-BE49-F238E27FC236}">
                <a16:creationId xmlns:a16="http://schemas.microsoft.com/office/drawing/2014/main" id="{2CC1687A-D0FC-426D-8AE4-3A57A93962A1}"/>
              </a:ext>
            </a:extLst>
          </p:cNvPr>
          <p:cNvGraphicFramePr>
            <a:graphicFrameLocks noGrp="1"/>
          </p:cNvGraphicFramePr>
          <p:nvPr/>
        </p:nvGraphicFramePr>
        <p:xfrm>
          <a:off x="337028" y="1142041"/>
          <a:ext cx="1249680" cy="990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47159919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93208755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74401164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9363831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90702968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1501198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de-DE" sz="100" dirty="0"/>
                        <a:t>Case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Activity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Time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Attr_1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Attr_2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Attr_3</a:t>
                      </a:r>
                      <a:endParaRPr lang="en-GB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555425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DE" sz="100" dirty="0"/>
                        <a:t>1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Start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1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True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hello</a:t>
                      </a:r>
                      <a:endParaRPr lang="en-GB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586995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DE" sz="100" dirty="0"/>
                        <a:t>1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Do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2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9.001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144477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DE" sz="100" dirty="0"/>
                        <a:t>2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Start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3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False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hi</a:t>
                      </a:r>
                      <a:endParaRPr lang="en-GB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228677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DE" sz="100" dirty="0"/>
                        <a:t>2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Do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4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8.999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964351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DE" sz="100" dirty="0"/>
                        <a:t>1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Finish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4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False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bye</a:t>
                      </a:r>
                      <a:endParaRPr lang="en-GB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89844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DE" sz="100" dirty="0"/>
                        <a:t>2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Finish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5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True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see you</a:t>
                      </a:r>
                      <a:endParaRPr lang="en-GB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066009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DE" sz="100" dirty="0"/>
                        <a:t>3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Start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6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False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063394"/>
                  </a:ext>
                </a:extLst>
              </a:tr>
            </a:tbl>
          </a:graphicData>
        </a:graphic>
      </p:graphicFrame>
      <p:graphicFrame>
        <p:nvGraphicFramePr>
          <p:cNvPr id="43" name="Table 42">
            <a:extLst>
              <a:ext uri="{FF2B5EF4-FFF2-40B4-BE49-F238E27FC236}">
                <a16:creationId xmlns:a16="http://schemas.microsoft.com/office/drawing/2014/main" id="{03F581C7-B09E-4857-9E88-CD5677D59031}"/>
              </a:ext>
            </a:extLst>
          </p:cNvPr>
          <p:cNvGraphicFramePr>
            <a:graphicFrameLocks noGrp="1"/>
          </p:cNvGraphicFramePr>
          <p:nvPr/>
        </p:nvGraphicFramePr>
        <p:xfrm>
          <a:off x="337028" y="2285041"/>
          <a:ext cx="1249680" cy="9906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47159919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93208755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74401164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9363831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90702968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1501198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de-DE" sz="100" dirty="0"/>
                        <a:t>Case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Activity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Time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Attr_1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Attr_2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Attr_3</a:t>
                      </a:r>
                      <a:endParaRPr lang="en-GB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555425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DE" sz="100" dirty="0"/>
                        <a:t>1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Start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1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True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hello</a:t>
                      </a:r>
                      <a:endParaRPr lang="en-GB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586995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DE" sz="100" dirty="0"/>
                        <a:t>1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Do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2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9.001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144477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DE" sz="100" dirty="0"/>
                        <a:t>2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Start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3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False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hi</a:t>
                      </a:r>
                      <a:endParaRPr lang="en-GB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228677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DE" sz="100" dirty="0"/>
                        <a:t>2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Do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4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8.999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964351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DE" sz="100" dirty="0"/>
                        <a:t>1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Finish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4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False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bye</a:t>
                      </a:r>
                      <a:endParaRPr lang="en-GB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89844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DE" sz="100" dirty="0"/>
                        <a:t>2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Finish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5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True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see you</a:t>
                      </a:r>
                      <a:endParaRPr lang="en-GB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066009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DE" sz="100" dirty="0"/>
                        <a:t>3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Start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6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00" dirty="0"/>
                        <a:t>False</a:t>
                      </a:r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063394"/>
                  </a:ext>
                </a:extLst>
              </a:tr>
            </a:tbl>
          </a:graphicData>
        </a:graphic>
      </p:graphicFrame>
      <p:sp>
        <p:nvSpPr>
          <p:cNvPr id="44" name="Arrow: Right 43">
            <a:extLst>
              <a:ext uri="{FF2B5EF4-FFF2-40B4-BE49-F238E27FC236}">
                <a16:creationId xmlns:a16="http://schemas.microsoft.com/office/drawing/2014/main" id="{8865B7FC-3CB1-4FF7-B327-110F98151DEA}"/>
              </a:ext>
            </a:extLst>
          </p:cNvPr>
          <p:cNvSpPr/>
          <p:nvPr/>
        </p:nvSpPr>
        <p:spPr bwMode="gray">
          <a:xfrm rot="1078474">
            <a:off x="1618875" y="2054700"/>
            <a:ext cx="360040" cy="151754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GB" sz="1200" b="1" dirty="0" err="1">
              <a:solidFill>
                <a:schemeClr val="bg1"/>
              </a:solidFill>
            </a:endParaRPr>
          </a:p>
        </p:txBody>
      </p:sp>
      <p:graphicFrame>
        <p:nvGraphicFramePr>
          <p:cNvPr id="45" name="Table 7">
            <a:extLst>
              <a:ext uri="{FF2B5EF4-FFF2-40B4-BE49-F238E27FC236}">
                <a16:creationId xmlns:a16="http://schemas.microsoft.com/office/drawing/2014/main" id="{690235C4-681F-4EA6-9E11-04E970BAC375}"/>
              </a:ext>
            </a:extLst>
          </p:cNvPr>
          <p:cNvGraphicFramePr>
            <a:graphicFrameLocks noGrp="1"/>
          </p:cNvGraphicFramePr>
          <p:nvPr/>
        </p:nvGraphicFramePr>
        <p:xfrm>
          <a:off x="6188218" y="1503639"/>
          <a:ext cx="443793" cy="320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3793">
                  <a:extLst>
                    <a:ext uri="{9D8B030D-6E8A-4147-A177-3AD203B41FA5}">
                      <a16:colId xmlns:a16="http://schemas.microsoft.com/office/drawing/2014/main" val="124461909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de-DE" sz="300" dirty="0"/>
                        <a:t>1</a:t>
                      </a:r>
                      <a:endParaRPr lang="en-GB" sz="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470040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DE" sz="300" dirty="0"/>
                        <a:t>Attr_1</a:t>
                      </a:r>
                    </a:p>
                    <a:p>
                      <a:r>
                        <a:rPr lang="de-DE" sz="300" dirty="0"/>
                        <a:t>Attr_3</a:t>
                      </a:r>
                      <a:endParaRPr lang="en-GB" sz="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5556619"/>
                  </a:ext>
                </a:extLst>
              </a:tr>
            </a:tbl>
          </a:graphicData>
        </a:graphic>
      </p:graphicFrame>
      <p:graphicFrame>
        <p:nvGraphicFramePr>
          <p:cNvPr id="46" name="Table 45">
            <a:extLst>
              <a:ext uri="{FF2B5EF4-FFF2-40B4-BE49-F238E27FC236}">
                <a16:creationId xmlns:a16="http://schemas.microsoft.com/office/drawing/2014/main" id="{7E0F9046-A646-464A-99D5-510FCCCFCD6E}"/>
              </a:ext>
            </a:extLst>
          </p:cNvPr>
          <p:cNvGraphicFramePr>
            <a:graphicFrameLocks noGrp="1"/>
          </p:cNvGraphicFramePr>
          <p:nvPr/>
        </p:nvGraphicFramePr>
        <p:xfrm>
          <a:off x="6188218" y="1908049"/>
          <a:ext cx="443793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3793">
                  <a:extLst>
                    <a:ext uri="{9D8B030D-6E8A-4147-A177-3AD203B41FA5}">
                      <a16:colId xmlns:a16="http://schemas.microsoft.com/office/drawing/2014/main" val="124461909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de-DE" sz="300" dirty="0"/>
                        <a:t>2</a:t>
                      </a:r>
                      <a:endParaRPr lang="en-GB" sz="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470040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DE" sz="300" dirty="0"/>
                        <a:t>Attr_2</a:t>
                      </a:r>
                      <a:endParaRPr lang="en-GB" sz="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5556619"/>
                  </a:ext>
                </a:extLst>
              </a:tr>
            </a:tbl>
          </a:graphicData>
        </a:graphic>
      </p:graphicFrame>
      <p:graphicFrame>
        <p:nvGraphicFramePr>
          <p:cNvPr id="47" name="Table 46">
            <a:extLst>
              <a:ext uri="{FF2B5EF4-FFF2-40B4-BE49-F238E27FC236}">
                <a16:creationId xmlns:a16="http://schemas.microsoft.com/office/drawing/2014/main" id="{4AC9B56C-503C-457C-AF52-B8E336D18038}"/>
              </a:ext>
            </a:extLst>
          </p:cNvPr>
          <p:cNvGraphicFramePr>
            <a:graphicFrameLocks noGrp="1"/>
          </p:cNvGraphicFramePr>
          <p:nvPr/>
        </p:nvGraphicFramePr>
        <p:xfrm>
          <a:off x="6185776" y="2679708"/>
          <a:ext cx="443793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3793">
                  <a:extLst>
                    <a:ext uri="{9D8B030D-6E8A-4147-A177-3AD203B41FA5}">
                      <a16:colId xmlns:a16="http://schemas.microsoft.com/office/drawing/2014/main" val="124461909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de-DE" sz="300" dirty="0"/>
                        <a:t>N</a:t>
                      </a:r>
                      <a:endParaRPr lang="en-GB" sz="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4700404"/>
                  </a:ext>
                </a:extLst>
              </a:tr>
              <a:tr h="161840">
                <a:tc>
                  <a:txBody>
                    <a:bodyPr/>
                    <a:lstStyle/>
                    <a:p>
                      <a:r>
                        <a:rPr lang="de-DE" sz="300" dirty="0"/>
                        <a:t>Attr_n-2</a:t>
                      </a:r>
                    </a:p>
                    <a:p>
                      <a:r>
                        <a:rPr lang="de-DE" sz="300" dirty="0"/>
                        <a:t>Attr_n-1</a:t>
                      </a:r>
                    </a:p>
                    <a:p>
                      <a:r>
                        <a:rPr lang="de-DE" sz="300" dirty="0"/>
                        <a:t>Attr_n</a:t>
                      </a:r>
                      <a:endParaRPr lang="en-GB" sz="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5556619"/>
                  </a:ext>
                </a:extLst>
              </a:tr>
            </a:tbl>
          </a:graphicData>
        </a:graphic>
      </p:graphicFrame>
      <p:sp>
        <p:nvSpPr>
          <p:cNvPr id="48" name="Rectangle 47">
            <a:extLst>
              <a:ext uri="{FF2B5EF4-FFF2-40B4-BE49-F238E27FC236}">
                <a16:creationId xmlns:a16="http://schemas.microsoft.com/office/drawing/2014/main" id="{7238624B-F27D-4D26-BEC9-B88AE790B8D7}"/>
              </a:ext>
            </a:extLst>
          </p:cNvPr>
          <p:cNvSpPr/>
          <p:nvPr/>
        </p:nvSpPr>
        <p:spPr bwMode="gray">
          <a:xfrm>
            <a:off x="6293481" y="2285572"/>
            <a:ext cx="45719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GB" sz="400" b="1" dirty="0" err="1">
              <a:solidFill>
                <a:schemeClr val="bg1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41C73D2-BE8C-43F6-87D4-131CDC0F30DF}"/>
              </a:ext>
            </a:extLst>
          </p:cNvPr>
          <p:cNvSpPr/>
          <p:nvPr/>
        </p:nvSpPr>
        <p:spPr bwMode="gray">
          <a:xfrm>
            <a:off x="6293481" y="2421106"/>
            <a:ext cx="45719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GB" sz="400" b="1" dirty="0" err="1">
              <a:solidFill>
                <a:schemeClr val="bg1"/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4DFA282-5B1C-434C-AE78-D504B7C0EF95}"/>
              </a:ext>
            </a:extLst>
          </p:cNvPr>
          <p:cNvSpPr/>
          <p:nvPr/>
        </p:nvSpPr>
        <p:spPr bwMode="gray">
          <a:xfrm>
            <a:off x="6293481" y="2550407"/>
            <a:ext cx="45719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GB" sz="400" b="1" dirty="0" err="1">
              <a:solidFill>
                <a:schemeClr val="bg1"/>
              </a:solidFill>
            </a:endParaRPr>
          </a:p>
        </p:txBody>
      </p:sp>
      <p:sp>
        <p:nvSpPr>
          <p:cNvPr id="51" name="Arrow: Right 50">
            <a:extLst>
              <a:ext uri="{FF2B5EF4-FFF2-40B4-BE49-F238E27FC236}">
                <a16:creationId xmlns:a16="http://schemas.microsoft.com/office/drawing/2014/main" id="{1C9CB786-B7A6-480B-8CC1-FA62B4821E1E}"/>
              </a:ext>
            </a:extLst>
          </p:cNvPr>
          <p:cNvSpPr/>
          <p:nvPr/>
        </p:nvSpPr>
        <p:spPr bwMode="gray">
          <a:xfrm rot="20081589">
            <a:off x="1627198" y="2267403"/>
            <a:ext cx="360040" cy="151754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GB" sz="1200" b="1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6434711"/>
      </p:ext>
    </p:extLst>
  </p:cSld>
  <p:clrMapOvr>
    <a:masterClrMapping/>
  </p:clrMapOvr>
  <p:transition>
    <p:fade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2" t="13348" r="212" b="23920"/>
          <a:stretch/>
        </p:blipFill>
        <p:spPr>
          <a:xfrm>
            <a:off x="358775" y="1058864"/>
            <a:ext cx="8605838" cy="3744914"/>
          </a:xfrm>
          <a:prstGeom prst="rect">
            <a:avLst/>
          </a:prstGeom>
        </p:spPr>
      </p:pic>
      <p:sp>
        <p:nvSpPr>
          <p:cNvPr id="7" name="Textplatzhalter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48139504"/>
      </p:ext>
    </p:extLst>
  </p:cSld>
  <p:clrMapOvr>
    <a:masterClrMapping/>
  </p:clrMapOvr>
  <p:transition>
    <p:fad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 bwMode="gray">
          <a:xfrm>
            <a:off x="358776" y="108001"/>
            <a:ext cx="6877051" cy="927588"/>
          </a:xfrm>
        </p:spPr>
        <p:txBody>
          <a:bodyPr/>
          <a:lstStyle/>
          <a:p>
            <a:r>
              <a:rPr lang="en-US"/>
              <a:t>Explanations</a:t>
            </a:r>
            <a:br>
              <a:rPr lang="en-US"/>
            </a:br>
            <a:r>
              <a:rPr lang="en-US"/>
              <a:t>- Text layers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 bwMode="gray"/>
        <p:txBody>
          <a:bodyPr/>
          <a:lstStyle/>
          <a:p>
            <a:r>
              <a:rPr lang="en-US" dirty="0"/>
              <a:t>First text layer for running text. </a:t>
            </a:r>
          </a:p>
          <a:p>
            <a:pPr lvl="1"/>
            <a:r>
              <a:rPr lang="en-US" dirty="0"/>
              <a:t>Second level for bullet points</a:t>
            </a:r>
          </a:p>
          <a:p>
            <a:pPr lvl="2"/>
            <a:r>
              <a:rPr lang="en-US" dirty="0"/>
              <a:t>Third level for bullet points</a:t>
            </a:r>
          </a:p>
          <a:p>
            <a:pPr lvl="3"/>
            <a:r>
              <a:rPr lang="en-US" dirty="0"/>
              <a:t>Fourth level for bullet points</a:t>
            </a:r>
          </a:p>
          <a:p>
            <a:pPr lvl="4"/>
            <a:r>
              <a:rPr lang="en-US" dirty="0"/>
              <a:t>Fifth level for numberings</a:t>
            </a:r>
          </a:p>
          <a:p>
            <a:pPr lvl="5"/>
            <a:r>
              <a:rPr lang="en-US" dirty="0"/>
              <a:t>Sixth level for listings</a:t>
            </a:r>
          </a:p>
          <a:p>
            <a:pPr lvl="6"/>
            <a:r>
              <a:rPr lang="en-US" dirty="0"/>
              <a:t>Seventh text layer </a:t>
            </a:r>
            <a:br>
              <a:rPr lang="en-US" dirty="0"/>
            </a:br>
            <a:r>
              <a:rPr lang="en-US" dirty="0"/>
              <a:t>for Core Messages</a:t>
            </a:r>
          </a:p>
          <a:p>
            <a:pPr lvl="3"/>
            <a:endParaRPr lang="en-US" dirty="0"/>
          </a:p>
          <a:p>
            <a:pPr lvl="3"/>
            <a:endParaRPr lang="en-US" dirty="0"/>
          </a:p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 bwMode="gray"/>
        <p:txBody>
          <a:bodyPr/>
          <a:lstStyle/>
          <a:p>
            <a:r>
              <a:rPr lang="en-US" dirty="0"/>
              <a:t>In this template, we pre-formatted different text layers </a:t>
            </a:r>
            <a:br>
              <a:rPr lang="en-US" dirty="0"/>
            </a:br>
            <a:r>
              <a:rPr lang="en-US" dirty="0"/>
              <a:t>(as you can see on the right side).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You don’t have to generate </a:t>
            </a:r>
            <a:br>
              <a:rPr lang="en-US" dirty="0"/>
            </a:br>
            <a:r>
              <a:rPr lang="en-US" dirty="0"/>
              <a:t>bullet points manually. </a:t>
            </a:r>
            <a:br>
              <a:rPr lang="en-US" dirty="0"/>
            </a:br>
            <a:r>
              <a:rPr lang="en-US" b="1" dirty="0"/>
              <a:t>By the way: Please avoid this!</a:t>
            </a:r>
          </a:p>
          <a:p>
            <a:r>
              <a:rPr lang="en-US" dirty="0"/>
              <a:t>To change from one text layer</a:t>
            </a:r>
            <a:br>
              <a:rPr lang="en-US" dirty="0"/>
            </a:br>
            <a:r>
              <a:rPr lang="en-US" dirty="0"/>
              <a:t>to the next, use the </a:t>
            </a:r>
            <a:br>
              <a:rPr lang="en-US" dirty="0"/>
            </a:br>
            <a:r>
              <a:rPr lang="en-US" dirty="0"/>
              <a:t>Increase / Decrease List Level buttons:</a:t>
            </a:r>
          </a:p>
          <a:p>
            <a:endParaRPr lang="en-US" dirty="0"/>
          </a:p>
          <a:p>
            <a:endParaRPr lang="en-US" dirty="0"/>
          </a:p>
          <a:p>
            <a:pPr lvl="3"/>
            <a:endParaRPr lang="en-US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gray">
          <a:xfrm>
            <a:off x="3886201" y="3721986"/>
            <a:ext cx="3349624" cy="6642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3" name="Group 12"/>
          <p:cNvGrpSpPr/>
          <p:nvPr/>
        </p:nvGrpSpPr>
        <p:grpSpPr bwMode="gray">
          <a:xfrm>
            <a:off x="6633315" y="3993610"/>
            <a:ext cx="566291" cy="808783"/>
            <a:chOff x="3060700" y="3737426"/>
            <a:chExt cx="635034" cy="906963"/>
          </a:xfrm>
        </p:grpSpPr>
        <p:sp>
          <p:nvSpPr>
            <p:cNvPr id="9" name="Rectangle 8"/>
            <p:cNvSpPr/>
            <p:nvPr/>
          </p:nvSpPr>
          <p:spPr bwMode="gray">
            <a:xfrm>
              <a:off x="3232097" y="3737426"/>
              <a:ext cx="292241" cy="150005"/>
            </a:xfrm>
            <a:prstGeom prst="rect">
              <a:avLst/>
            </a:prstGeom>
            <a:noFill/>
            <a:ln w="952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 dirty="0" err="1"/>
            </a:p>
          </p:txBody>
        </p:sp>
        <p:pic>
          <p:nvPicPr>
            <p:cNvPr id="10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gray">
            <a:xfrm>
              <a:off x="3060700" y="4313641"/>
              <a:ext cx="635034" cy="330748"/>
            </a:xfrm>
            <a:prstGeom prst="rect">
              <a:avLst/>
            </a:prstGeom>
            <a:noFill/>
            <a:ln w="9525">
              <a:solidFill>
                <a:schemeClr val="tx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cxnSp>
          <p:nvCxnSpPr>
            <p:cNvPr id="11" name="Straight Arrow Connector 10"/>
            <p:cNvCxnSpPr/>
            <p:nvPr/>
          </p:nvCxnSpPr>
          <p:spPr bwMode="gray">
            <a:xfrm flipH="1">
              <a:off x="3060700" y="3887431"/>
              <a:ext cx="171397" cy="430822"/>
            </a:xfrm>
            <a:prstGeom prst="straightConnector1">
              <a:avLst/>
            </a:prstGeom>
            <a:ln w="12700">
              <a:solidFill>
                <a:schemeClr val="tx2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>
              <a:stCxn id="9" idx="3"/>
            </p:cNvCxnSpPr>
            <p:nvPr/>
          </p:nvCxnSpPr>
          <p:spPr bwMode="gray">
            <a:xfrm>
              <a:off x="3524338" y="3812429"/>
              <a:ext cx="171396" cy="505824"/>
            </a:xfrm>
            <a:prstGeom prst="straightConnector1">
              <a:avLst/>
            </a:prstGeom>
            <a:ln w="12700">
              <a:solidFill>
                <a:schemeClr val="tx2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Slide Number Placeholder 27"/>
          <p:cNvSpPr>
            <a:spLocks noGrp="1"/>
          </p:cNvSpPr>
          <p:nvPr>
            <p:ph type="sldNum" sz="quarter" idx="17"/>
          </p:nvPr>
        </p:nvSpPr>
        <p:spPr bwMode="gray">
          <a:xfrm>
            <a:off x="7416801" y="4623195"/>
            <a:ext cx="1547813" cy="180580"/>
          </a:xfrm>
        </p:spPr>
        <p:txBody>
          <a:bodyPr/>
          <a:lstStyle/>
          <a:p>
            <a:r>
              <a:rPr lang="en-US" dirty="0"/>
              <a:t>Chart </a:t>
            </a:r>
            <a:fld id="{91D913BA-B0D8-4B51-9328-DFAA0B370309}" type="slidenum">
              <a:rPr lang="en-US" b="1" smtClean="0"/>
              <a:pPr/>
              <a:t>61</a:t>
            </a:fld>
            <a:endParaRPr lang="en-US" b="1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5"/>
          </p:nvPr>
        </p:nvSpPr>
        <p:spPr>
          <a:xfrm>
            <a:off x="7416801" y="4155928"/>
            <a:ext cx="1547813" cy="467268"/>
          </a:xfrm>
        </p:spPr>
        <p:txBody>
          <a:bodyPr/>
          <a:lstStyle/>
          <a:p>
            <a:r>
              <a:rPr lang="en-US"/>
              <a:t>Kim-Pascal Borchart BPT @ HPI Summer 2021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6"/>
          </p:nvPr>
        </p:nvSpPr>
        <p:spPr>
          <a:xfrm>
            <a:off x="7416801" y="3562453"/>
            <a:ext cx="1547813" cy="521465"/>
          </a:xfrm>
        </p:spPr>
        <p:txBody>
          <a:bodyPr/>
          <a:lstStyle/>
          <a:p>
            <a:r>
              <a:rPr lang="en-GB"/>
              <a:t>Discovering a Global Data Model from Event Logs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7557884"/>
      </p:ext>
    </p:extLst>
  </p:cSld>
  <p:clrMapOvr>
    <a:masterClrMapping/>
  </p:clrMapOvr>
  <p:transition>
    <p:fad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 bwMode="gray">
          <a:xfrm>
            <a:off x="358776" y="108001"/>
            <a:ext cx="6877051" cy="927588"/>
          </a:xfrm>
        </p:spPr>
        <p:txBody>
          <a:bodyPr/>
          <a:lstStyle/>
          <a:p>
            <a:r>
              <a:rPr lang="en-US" dirty="0"/>
              <a:t>Explanations</a:t>
            </a:r>
            <a:br>
              <a:rPr lang="en-US" dirty="0"/>
            </a:br>
            <a:r>
              <a:rPr lang="en-US" dirty="0"/>
              <a:t>- Footer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 bwMode="gray"/>
        <p:txBody>
          <a:bodyPr/>
          <a:lstStyle/>
          <a:p>
            <a:r>
              <a:rPr lang="en-GB" noProof="1"/>
              <a:t>You can insert or change </a:t>
            </a:r>
            <a:br>
              <a:rPr lang="en-GB" noProof="1"/>
            </a:br>
            <a:r>
              <a:rPr lang="en-GB" noProof="1"/>
              <a:t>your presentation‘s footer. </a:t>
            </a:r>
            <a:br>
              <a:rPr lang="en-GB" noProof="1"/>
            </a:br>
            <a:r>
              <a:rPr lang="en-GB" noProof="1"/>
              <a:t>Click on the Insert-tab | Header </a:t>
            </a:r>
            <a:br>
              <a:rPr lang="en-GB" noProof="1"/>
            </a:br>
            <a:r>
              <a:rPr lang="en-GB" noProof="1"/>
              <a:t>and Footer | After filling in your descriptions click on </a:t>
            </a:r>
            <a:r>
              <a:rPr lang="en-GB" b="1" noProof="1"/>
              <a:t>Apply to All.</a:t>
            </a:r>
            <a:endParaRPr lang="en-GB" noProof="1"/>
          </a:p>
          <a:p>
            <a:br>
              <a:rPr lang="en-GB" b="1" noProof="1"/>
            </a:br>
            <a:r>
              <a:rPr lang="en-GB" b="1" noProof="1"/>
              <a:t>Descriptions:</a:t>
            </a:r>
          </a:p>
          <a:p>
            <a:pPr lvl="1"/>
            <a:r>
              <a:rPr lang="en-GB" noProof="1"/>
              <a:t>Activate date and time and write in:</a:t>
            </a:r>
            <a:r>
              <a:rPr lang="en-US" i="1" dirty="0"/>
              <a:t>Speaker, Job Description</a:t>
            </a:r>
          </a:p>
          <a:p>
            <a:pPr lvl="1"/>
            <a:r>
              <a:rPr lang="en-GB" noProof="1"/>
              <a:t>Activate the slide number.</a:t>
            </a:r>
          </a:p>
          <a:p>
            <a:pPr lvl="1"/>
            <a:r>
              <a:rPr lang="en-GB" noProof="1"/>
              <a:t>Activate the footer and write in:</a:t>
            </a:r>
            <a:br>
              <a:rPr lang="en-GB" noProof="1"/>
            </a:br>
            <a:r>
              <a:rPr lang="en-US" i="1" dirty="0"/>
              <a:t>Presentation Title</a:t>
            </a:r>
            <a:br>
              <a:rPr lang="en-US" i="1" dirty="0"/>
            </a:br>
            <a:endParaRPr lang="en-US" i="1" dirty="0"/>
          </a:p>
          <a:p>
            <a:r>
              <a:rPr lang="de-DE" b="1" dirty="0" err="1">
                <a:solidFill>
                  <a:schemeClr val="accent1"/>
                </a:solidFill>
              </a:rPr>
              <a:t>Don‘t</a:t>
            </a:r>
            <a:r>
              <a:rPr lang="de-DE" b="1" dirty="0">
                <a:solidFill>
                  <a:schemeClr val="accent1"/>
                </a:solidFill>
              </a:rPr>
              <a:t> </a:t>
            </a:r>
            <a:r>
              <a:rPr lang="de-DE" b="1" dirty="0" err="1">
                <a:solidFill>
                  <a:schemeClr val="accent1"/>
                </a:solidFill>
              </a:rPr>
              <a:t>use</a:t>
            </a:r>
            <a:r>
              <a:rPr lang="de-DE" b="1" dirty="0">
                <a:solidFill>
                  <a:schemeClr val="accent1"/>
                </a:solidFill>
              </a:rPr>
              <a:t> </a:t>
            </a:r>
            <a:r>
              <a:rPr lang="de-DE" b="1" dirty="0" err="1">
                <a:solidFill>
                  <a:schemeClr val="accent1"/>
                </a:solidFill>
              </a:rPr>
              <a:t>the</a:t>
            </a:r>
            <a:r>
              <a:rPr lang="de-DE" b="1" dirty="0">
                <a:solidFill>
                  <a:schemeClr val="accent1"/>
                </a:solidFill>
              </a:rPr>
              <a:t> </a:t>
            </a:r>
            <a:r>
              <a:rPr lang="de-DE" b="1" dirty="0" err="1">
                <a:solidFill>
                  <a:schemeClr val="accent1"/>
                </a:solidFill>
              </a:rPr>
              <a:t>template</a:t>
            </a:r>
            <a:r>
              <a:rPr lang="de-DE" b="1" dirty="0">
                <a:solidFill>
                  <a:schemeClr val="accent1"/>
                </a:solidFill>
              </a:rPr>
              <a:t> </a:t>
            </a:r>
            <a:br>
              <a:rPr lang="de-DE" b="1" dirty="0">
                <a:solidFill>
                  <a:schemeClr val="accent1"/>
                </a:solidFill>
              </a:rPr>
            </a:br>
            <a:r>
              <a:rPr lang="de-DE" b="1" dirty="0" err="1">
                <a:solidFill>
                  <a:schemeClr val="accent1"/>
                </a:solidFill>
              </a:rPr>
              <a:t>without</a:t>
            </a:r>
            <a:r>
              <a:rPr lang="de-DE" b="1" dirty="0">
                <a:solidFill>
                  <a:schemeClr val="accent1"/>
                </a:solidFill>
              </a:rPr>
              <a:t> </a:t>
            </a:r>
            <a:r>
              <a:rPr lang="de-DE" b="1" dirty="0" err="1">
                <a:solidFill>
                  <a:schemeClr val="accent1"/>
                </a:solidFill>
              </a:rPr>
              <a:t>the</a:t>
            </a:r>
            <a:r>
              <a:rPr lang="de-DE" b="1" dirty="0">
                <a:solidFill>
                  <a:schemeClr val="accent1"/>
                </a:solidFill>
              </a:rPr>
              <a:t> </a:t>
            </a:r>
            <a:r>
              <a:rPr lang="de-DE" b="1" dirty="0" err="1">
                <a:solidFill>
                  <a:schemeClr val="accent1"/>
                </a:solidFill>
              </a:rPr>
              <a:t>complete</a:t>
            </a:r>
            <a:r>
              <a:rPr lang="de-DE" b="1" dirty="0">
                <a:solidFill>
                  <a:schemeClr val="accent1"/>
                </a:solidFill>
              </a:rPr>
              <a:t> </a:t>
            </a:r>
            <a:r>
              <a:rPr lang="de-DE" b="1" dirty="0" err="1">
                <a:solidFill>
                  <a:schemeClr val="accent1"/>
                </a:solidFill>
              </a:rPr>
              <a:t>footer</a:t>
            </a:r>
            <a:r>
              <a:rPr lang="de-DE" b="1" dirty="0">
                <a:solidFill>
                  <a:schemeClr val="accent1"/>
                </a:solidFill>
              </a:rPr>
              <a:t>.</a:t>
            </a:r>
            <a:endParaRPr lang="en-US" b="1" dirty="0">
              <a:solidFill>
                <a:schemeClr val="accent1"/>
              </a:solidFill>
            </a:endParaRPr>
          </a:p>
          <a:p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gray">
          <a:xfrm>
            <a:off x="179389" y="2088752"/>
            <a:ext cx="3529012" cy="27150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gray">
          <a:xfrm>
            <a:off x="179390" y="1239838"/>
            <a:ext cx="3529012" cy="850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Rectangle 15"/>
          <p:cNvSpPr/>
          <p:nvPr/>
        </p:nvSpPr>
        <p:spPr bwMode="gray">
          <a:xfrm>
            <a:off x="381490" y="2715766"/>
            <a:ext cx="129033" cy="129033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19" name="Rectangle 18"/>
          <p:cNvSpPr/>
          <p:nvPr/>
        </p:nvSpPr>
        <p:spPr bwMode="gray">
          <a:xfrm>
            <a:off x="658842" y="3637423"/>
            <a:ext cx="2076953" cy="149224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20" name="Rectangle 19"/>
          <p:cNvSpPr/>
          <p:nvPr/>
        </p:nvSpPr>
        <p:spPr bwMode="gray">
          <a:xfrm>
            <a:off x="532295" y="4112665"/>
            <a:ext cx="2203500" cy="149224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21" name="Rectangle 20"/>
          <p:cNvSpPr/>
          <p:nvPr/>
        </p:nvSpPr>
        <p:spPr bwMode="gray">
          <a:xfrm>
            <a:off x="381490" y="3811595"/>
            <a:ext cx="129033" cy="129033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22" name="Rectangle 21"/>
          <p:cNvSpPr/>
          <p:nvPr/>
        </p:nvSpPr>
        <p:spPr bwMode="gray">
          <a:xfrm>
            <a:off x="381490" y="3956738"/>
            <a:ext cx="129033" cy="129033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24" name="Slide Number Placeholder 23"/>
          <p:cNvSpPr>
            <a:spLocks noGrp="1"/>
          </p:cNvSpPr>
          <p:nvPr>
            <p:ph type="sldNum" sz="quarter" idx="17"/>
          </p:nvPr>
        </p:nvSpPr>
        <p:spPr bwMode="gray">
          <a:xfrm>
            <a:off x="7416801" y="4623195"/>
            <a:ext cx="1547813" cy="180580"/>
          </a:xfrm>
        </p:spPr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62</a:t>
            </a:fld>
            <a:endParaRPr lang="en-US" b="1" dirty="0"/>
          </a:p>
        </p:txBody>
      </p:sp>
      <p:sp>
        <p:nvSpPr>
          <p:cNvPr id="13" name="Rectangle 12"/>
          <p:cNvSpPr/>
          <p:nvPr/>
        </p:nvSpPr>
        <p:spPr bwMode="gray">
          <a:xfrm>
            <a:off x="2944843" y="2592394"/>
            <a:ext cx="547038" cy="149224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5"/>
          </p:nvPr>
        </p:nvSpPr>
        <p:spPr>
          <a:xfrm>
            <a:off x="7416801" y="4155928"/>
            <a:ext cx="1547813" cy="467268"/>
          </a:xfrm>
        </p:spPr>
        <p:txBody>
          <a:bodyPr/>
          <a:lstStyle/>
          <a:p>
            <a:r>
              <a:rPr lang="en-US"/>
              <a:t>Kim-Pascal Borchart BPT @ HPI Summer 2021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>
          <a:xfrm>
            <a:off x="7416801" y="3562453"/>
            <a:ext cx="1547813" cy="521465"/>
          </a:xfrm>
        </p:spPr>
        <p:txBody>
          <a:bodyPr/>
          <a:lstStyle/>
          <a:p>
            <a:r>
              <a:rPr lang="en-GB"/>
              <a:t>Discovering a Global Data Model from Event Logs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8376168"/>
      </p:ext>
    </p:extLst>
  </p:cSld>
  <p:clrMapOvr>
    <a:masterClrMapping/>
  </p:clrMapOvr>
  <p:transition>
    <p:fad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358776" y="108001"/>
            <a:ext cx="6877051" cy="927588"/>
          </a:xfrm>
        </p:spPr>
        <p:txBody>
          <a:bodyPr/>
          <a:lstStyle/>
          <a:p>
            <a:r>
              <a:rPr lang="en-US" dirty="0"/>
              <a:t>Explanations</a:t>
            </a:r>
            <a:br>
              <a:rPr lang="en-US" dirty="0"/>
            </a:br>
            <a:r>
              <a:rPr lang="en-US" dirty="0"/>
              <a:t>- Drawing guides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 bwMode="gray"/>
        <p:txBody>
          <a:bodyPr/>
          <a:lstStyle/>
          <a:p>
            <a:r>
              <a:rPr lang="en-US" noProof="1"/>
              <a:t>You can enable your guide-lines to align objects on the slide </a:t>
            </a:r>
            <a:r>
              <a:rPr lang="en-US" b="1" noProof="1"/>
              <a:t>(View | Show | Select the option „Guides“)</a:t>
            </a:r>
          </a:p>
          <a:p>
            <a:r>
              <a:rPr lang="en-US" noProof="1"/>
              <a:t>Or hit the right mouse button outside </a:t>
            </a:r>
            <a:br>
              <a:rPr lang="en-US" noProof="1"/>
            </a:br>
            <a:r>
              <a:rPr lang="en-US" noProof="1"/>
              <a:t>the slide and go at </a:t>
            </a:r>
            <a:br>
              <a:rPr lang="en-US" noProof="1"/>
            </a:br>
            <a:r>
              <a:rPr lang="en-US" noProof="1"/>
              <a:t>„Grid and Guides…“</a:t>
            </a:r>
          </a:p>
          <a:p>
            <a:endParaRPr lang="en-US" noProof="1"/>
          </a:p>
          <a:p>
            <a:endParaRPr lang="en-US" noProof="1"/>
          </a:p>
          <a:p>
            <a:endParaRPr 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gray">
          <a:xfrm>
            <a:off x="182102" y="1239837"/>
            <a:ext cx="1165293" cy="1802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gray">
          <a:xfrm>
            <a:off x="1347395" y="1239837"/>
            <a:ext cx="2362415" cy="23263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Rectangle 9"/>
          <p:cNvSpPr/>
          <p:nvPr/>
        </p:nvSpPr>
        <p:spPr bwMode="gray">
          <a:xfrm>
            <a:off x="182102" y="2338394"/>
            <a:ext cx="1165293" cy="149224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11" name="Rectangle 10"/>
          <p:cNvSpPr/>
          <p:nvPr/>
        </p:nvSpPr>
        <p:spPr bwMode="gray">
          <a:xfrm>
            <a:off x="1909303" y="2287594"/>
            <a:ext cx="862498" cy="149224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12" name="Rectangle 11"/>
          <p:cNvSpPr/>
          <p:nvPr/>
        </p:nvSpPr>
        <p:spPr bwMode="gray">
          <a:xfrm>
            <a:off x="1518917" y="1729144"/>
            <a:ext cx="129033" cy="129033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/>
          <p:nvPr/>
        </p:nvSpPr>
        <p:spPr bwMode="gray">
          <a:xfrm>
            <a:off x="1518917" y="1896058"/>
            <a:ext cx="129033" cy="129033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15" name="Rectangle 14"/>
          <p:cNvSpPr/>
          <p:nvPr/>
        </p:nvSpPr>
        <p:spPr bwMode="gray">
          <a:xfrm>
            <a:off x="1518917" y="2875772"/>
            <a:ext cx="129033" cy="129033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16" name="Rectangle 15"/>
          <p:cNvSpPr/>
          <p:nvPr/>
        </p:nvSpPr>
        <p:spPr bwMode="gray">
          <a:xfrm>
            <a:off x="1518917" y="3042687"/>
            <a:ext cx="129033" cy="129033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7"/>
          </p:nvPr>
        </p:nvSpPr>
        <p:spPr bwMode="gray">
          <a:xfrm>
            <a:off x="7416801" y="4623195"/>
            <a:ext cx="1547813" cy="180580"/>
          </a:xfrm>
        </p:spPr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63</a:t>
            </a:fld>
            <a:endParaRPr lang="en-US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5"/>
          </p:nvPr>
        </p:nvSpPr>
        <p:spPr>
          <a:xfrm>
            <a:off x="7416801" y="4155928"/>
            <a:ext cx="1547813" cy="467268"/>
          </a:xfrm>
        </p:spPr>
        <p:txBody>
          <a:bodyPr/>
          <a:lstStyle/>
          <a:p>
            <a:r>
              <a:rPr lang="en-US"/>
              <a:t>Kim-Pascal Borchart BPT @ HPI Summer 2021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>
          <a:xfrm>
            <a:off x="7416801" y="3562453"/>
            <a:ext cx="1547813" cy="521465"/>
          </a:xfrm>
        </p:spPr>
        <p:txBody>
          <a:bodyPr/>
          <a:lstStyle/>
          <a:p>
            <a:r>
              <a:rPr lang="en-GB"/>
              <a:t>Discovering a Global Data Model from Event Logs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740658"/>
      </p:ext>
    </p:extLst>
  </p:cSld>
  <p:clrMapOvr>
    <a:masterClrMapping/>
  </p:clrMapOvr>
  <p:transition>
    <p:fad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 bwMode="gray">
          <a:xfrm>
            <a:off x="358776" y="108001"/>
            <a:ext cx="6877051" cy="927588"/>
          </a:xfrm>
        </p:spPr>
        <p:txBody>
          <a:bodyPr/>
          <a:lstStyle/>
          <a:p>
            <a:r>
              <a:rPr lang="en-US" dirty="0"/>
              <a:t>Explanations</a:t>
            </a:r>
            <a:br>
              <a:rPr lang="en-US" dirty="0"/>
            </a:br>
            <a:r>
              <a:rPr lang="en-US" dirty="0"/>
              <a:t>- Slide layouts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 bwMode="gray"/>
        <p:txBody>
          <a:bodyPr/>
          <a:lstStyle/>
          <a:p>
            <a:r>
              <a:rPr lang="en-US" noProof="1"/>
              <a:t>You can choose between different </a:t>
            </a:r>
            <a:br>
              <a:rPr lang="en-US" noProof="1"/>
            </a:br>
            <a:r>
              <a:rPr lang="en-US" noProof="1"/>
              <a:t>slide layouts. </a:t>
            </a:r>
            <a:br>
              <a:rPr lang="en-US" noProof="1"/>
            </a:br>
            <a:r>
              <a:rPr lang="en-US" noProof="1"/>
              <a:t>These pre-defined layouts gives you the oportunity to use text and visualisations just the right way.</a:t>
            </a:r>
          </a:p>
          <a:p>
            <a:endParaRPr lang="en-US" noProof="1"/>
          </a:p>
          <a:p>
            <a:r>
              <a:rPr lang="en-US" b="1" noProof="1"/>
              <a:t>To use these layouts:</a:t>
            </a:r>
          </a:p>
          <a:p>
            <a:r>
              <a:rPr lang="en-US" noProof="1"/>
              <a:t>Click on the Home-tab | New Slide or Layout | and choose one out of the layouts</a:t>
            </a:r>
          </a:p>
          <a:p>
            <a:br>
              <a:rPr lang="de-DE" noProof="1"/>
            </a:br>
            <a:r>
              <a:rPr lang="de-DE" noProof="1"/>
              <a:t>Click „Reset“ to reset to the predefined slide layout.</a:t>
            </a:r>
            <a:endParaRPr lang="en-US" noProof="1"/>
          </a:p>
          <a:p>
            <a:endParaRPr lang="en-US" dirty="0"/>
          </a:p>
        </p:txBody>
      </p:sp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gray">
          <a:xfrm>
            <a:off x="190027" y="4047061"/>
            <a:ext cx="1426620" cy="75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Slide Number Placeholder 13"/>
          <p:cNvSpPr>
            <a:spLocks noGrp="1"/>
          </p:cNvSpPr>
          <p:nvPr>
            <p:ph type="sldNum" sz="quarter" idx="17"/>
          </p:nvPr>
        </p:nvSpPr>
        <p:spPr bwMode="gray">
          <a:xfrm>
            <a:off x="7416801" y="4623195"/>
            <a:ext cx="1547813" cy="180580"/>
          </a:xfrm>
        </p:spPr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64</a:t>
            </a:fld>
            <a:endParaRPr lang="en-US" b="1" dirty="0"/>
          </a:p>
        </p:txBody>
      </p:sp>
      <p:sp>
        <p:nvSpPr>
          <p:cNvPr id="7" name="Rectangle 6"/>
          <p:cNvSpPr/>
          <p:nvPr/>
        </p:nvSpPr>
        <p:spPr bwMode="gray">
          <a:xfrm>
            <a:off x="1211943" y="4457480"/>
            <a:ext cx="353166" cy="121777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8" name="Rectangle 7"/>
          <p:cNvSpPr/>
          <p:nvPr/>
        </p:nvSpPr>
        <p:spPr bwMode="gray">
          <a:xfrm>
            <a:off x="1211943" y="4334109"/>
            <a:ext cx="353166" cy="121777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5"/>
          </p:nvPr>
        </p:nvSpPr>
        <p:spPr>
          <a:xfrm>
            <a:off x="7416801" y="4155928"/>
            <a:ext cx="1547813" cy="467268"/>
          </a:xfrm>
        </p:spPr>
        <p:txBody>
          <a:bodyPr/>
          <a:lstStyle/>
          <a:p>
            <a:r>
              <a:rPr lang="en-US"/>
              <a:t>Kim-Pascal Borchart BPT @ HPI Summer 2021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7416801" y="3562453"/>
            <a:ext cx="1547813" cy="521465"/>
          </a:xfrm>
        </p:spPr>
        <p:txBody>
          <a:bodyPr/>
          <a:lstStyle/>
          <a:p>
            <a:r>
              <a:rPr lang="en-GB"/>
              <a:t>Discovering a Global Data Model from Event Logs</a:t>
            </a:r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4367" y="1239837"/>
            <a:ext cx="2564279" cy="278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64451194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394B986-A08F-482D-999E-1ED01E4E6690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Kim-Pascal Borchart BPT @ HPI Summer 2021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307DB1-15CA-4B8F-A9D9-124B1489ED5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Discovering a Global Data Model from Event Logs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473C01-F882-48C2-9EC1-7CD789B99B3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7</a:t>
            </a:fld>
            <a:endParaRPr lang="en-US" b="1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BDC270E-1B39-4C9E-85F2-AD95C2074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Approach – „Naive“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746ECA5-50A6-4252-BF62-A555F74469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435" y="1099954"/>
            <a:ext cx="7102816" cy="2462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864933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394B986-A08F-482D-999E-1ED01E4E6690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Kim-Pascal Borchart BPT @ HPI Summer 2021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307DB1-15CA-4B8F-A9D9-124B1489ED5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Discovering a Global Data Model from Event Logs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473C01-F882-48C2-9EC1-7CD789B99B3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8</a:t>
            </a:fld>
            <a:endParaRPr lang="en-US" b="1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BDC270E-1B39-4C9E-85F2-AD95C2074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Approach – „Naive“ v2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AC1FB7-6431-4C81-82AB-87B21830C8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4904" y="1205360"/>
            <a:ext cx="1504111" cy="52146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1780719-96C5-4FC0-9C17-A92B1EB566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987" y="1340380"/>
            <a:ext cx="7142537" cy="3130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841379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6CA498C-CB22-4D46-AF35-BCFE260BE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A2A Diagrams - Example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C1EEBB-CCEF-4EB4-A755-1AD68377809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Kim-Pascal Borchart BPT @ HPI Summer 2021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EF0CCB-3957-484C-8C9B-E7F37444769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Discovering a Global Data Model from Event Logs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FC3BCF-CC07-4550-B288-59761E40195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Chart </a:t>
            </a:r>
            <a:fld id="{91D913BA-B0D8-4B51-9328-DFAA0B370309}" type="slidenum">
              <a:rPr lang="en-US" b="1" smtClean="0"/>
              <a:pPr/>
              <a:t>9</a:t>
            </a:fld>
            <a:endParaRPr lang="en-US" b="1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11BDF8E-A44F-4E75-A5F6-E4DD81640680}"/>
              </a:ext>
            </a:extLst>
          </p:cNvPr>
          <p:cNvGrpSpPr/>
          <p:nvPr/>
        </p:nvGrpSpPr>
        <p:grpSpPr>
          <a:xfrm>
            <a:off x="1801424" y="2151570"/>
            <a:ext cx="3991753" cy="2451789"/>
            <a:chOff x="755576" y="1825983"/>
            <a:chExt cx="3991753" cy="2451789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CD359BD4-C962-4EC8-9573-A70ED05DDB09}"/>
                </a:ext>
              </a:extLst>
            </p:cNvPr>
            <p:cNvSpPr/>
            <p:nvPr/>
          </p:nvSpPr>
          <p:spPr bwMode="gray">
            <a:xfrm>
              <a:off x="755576" y="1958720"/>
              <a:ext cx="936104" cy="613030"/>
            </a:xfrm>
            <a:prstGeom prst="roundRect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de-DE" sz="2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endParaRPr lang="en-GB" sz="2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F357BEA2-30A3-4811-8C92-42A990A15064}"/>
                </a:ext>
              </a:extLst>
            </p:cNvPr>
            <p:cNvSpPr/>
            <p:nvPr/>
          </p:nvSpPr>
          <p:spPr bwMode="gray">
            <a:xfrm>
              <a:off x="755576" y="2724150"/>
              <a:ext cx="936104" cy="613030"/>
            </a:xfrm>
            <a:prstGeom prst="roundRect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de-DE" sz="2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  <a:endParaRPr lang="en-GB" sz="2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7BFC374D-3F72-48E3-8B0C-3C65EFD8C8FF}"/>
                </a:ext>
              </a:extLst>
            </p:cNvPr>
            <p:cNvSpPr/>
            <p:nvPr/>
          </p:nvSpPr>
          <p:spPr bwMode="gray">
            <a:xfrm>
              <a:off x="755580" y="3491264"/>
              <a:ext cx="936104" cy="613030"/>
            </a:xfrm>
            <a:prstGeom prst="roundRect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de-DE" sz="2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  <a:endParaRPr lang="en-GB" sz="2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073223D-8FCA-47BA-A920-946A3355C8F0}"/>
                </a:ext>
              </a:extLst>
            </p:cNvPr>
            <p:cNvSpPr/>
            <p:nvPr/>
          </p:nvSpPr>
          <p:spPr bwMode="gray">
            <a:xfrm>
              <a:off x="3955241" y="1825983"/>
              <a:ext cx="792088" cy="469014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de-DE" sz="1200" dirty="0">
                  <a:solidFill>
                    <a:schemeClr val="bg1"/>
                  </a:solidFill>
                </a:rPr>
                <a:t>Att1</a:t>
              </a:r>
              <a:endParaRPr lang="en-GB" sz="1200" dirty="0" err="1">
                <a:solidFill>
                  <a:schemeClr val="bg1"/>
                </a:solidFill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F8D7201-0024-422A-874C-3EABFA6B3587}"/>
                </a:ext>
              </a:extLst>
            </p:cNvPr>
            <p:cNvSpPr/>
            <p:nvPr/>
          </p:nvSpPr>
          <p:spPr bwMode="gray">
            <a:xfrm>
              <a:off x="3955241" y="2486908"/>
              <a:ext cx="792088" cy="469014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de-DE" sz="1200" dirty="0">
                  <a:solidFill>
                    <a:schemeClr val="bg1"/>
                  </a:solidFill>
                </a:rPr>
                <a:t>Att2</a:t>
              </a:r>
              <a:endParaRPr lang="en-GB" sz="1200" dirty="0" err="1">
                <a:solidFill>
                  <a:schemeClr val="bg1"/>
                </a:solidFill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B440C3F-8D8D-457F-BAAA-4149DD04CEAD}"/>
                </a:ext>
              </a:extLst>
            </p:cNvPr>
            <p:cNvSpPr/>
            <p:nvPr/>
          </p:nvSpPr>
          <p:spPr bwMode="gray">
            <a:xfrm>
              <a:off x="3955241" y="3147833"/>
              <a:ext cx="792088" cy="469014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de-DE" sz="1200" dirty="0">
                  <a:solidFill>
                    <a:schemeClr val="bg1"/>
                  </a:solidFill>
                </a:rPr>
                <a:t>Att3</a:t>
              </a:r>
              <a:endParaRPr lang="en-GB" sz="1200" dirty="0" err="1">
                <a:solidFill>
                  <a:schemeClr val="bg1"/>
                </a:solidFill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96CFA59-1812-46F8-8E93-ABCFAD6526B0}"/>
                </a:ext>
              </a:extLst>
            </p:cNvPr>
            <p:cNvSpPr/>
            <p:nvPr/>
          </p:nvSpPr>
          <p:spPr bwMode="gray">
            <a:xfrm>
              <a:off x="3955241" y="3808758"/>
              <a:ext cx="792088" cy="469014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de-DE" sz="1200" dirty="0">
                  <a:solidFill>
                    <a:schemeClr val="bg1"/>
                  </a:solidFill>
                </a:rPr>
                <a:t>Att4</a:t>
              </a:r>
              <a:endParaRPr lang="en-GB" sz="1200" dirty="0" err="1">
                <a:solidFill>
                  <a:schemeClr val="bg1"/>
                </a:solidFill>
              </a:endParaRP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FE1CDDFC-C698-4326-B11A-2FBAD3474BE9}"/>
                </a:ext>
              </a:extLst>
            </p:cNvPr>
            <p:cNvCxnSpPr>
              <a:stCxn id="7" idx="3"/>
              <a:endCxn id="10" idx="1"/>
            </p:cNvCxnSpPr>
            <p:nvPr/>
          </p:nvCxnSpPr>
          <p:spPr bwMode="gray">
            <a:xfrm flipV="1">
              <a:off x="1691680" y="2060490"/>
              <a:ext cx="2263561" cy="204745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8938C500-F79A-4695-BC9D-A5668C0D4F53}"/>
                </a:ext>
              </a:extLst>
            </p:cNvPr>
            <p:cNvCxnSpPr>
              <a:cxnSpLocks/>
              <a:stCxn id="7" idx="3"/>
              <a:endCxn id="11" idx="1"/>
            </p:cNvCxnSpPr>
            <p:nvPr/>
          </p:nvCxnSpPr>
          <p:spPr bwMode="gray">
            <a:xfrm>
              <a:off x="1691680" y="2265235"/>
              <a:ext cx="2263561" cy="456180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6E71965B-82D1-489F-ABA2-3CE471667C2E}"/>
                </a:ext>
              </a:extLst>
            </p:cNvPr>
            <p:cNvCxnSpPr>
              <a:stCxn id="8" idx="3"/>
              <a:endCxn id="10" idx="1"/>
            </p:cNvCxnSpPr>
            <p:nvPr/>
          </p:nvCxnSpPr>
          <p:spPr bwMode="gray">
            <a:xfrm flipV="1">
              <a:off x="1691680" y="2060490"/>
              <a:ext cx="2263561" cy="970175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492208FD-0F07-480B-A54B-D511DC94D30D}"/>
                </a:ext>
              </a:extLst>
            </p:cNvPr>
            <p:cNvCxnSpPr>
              <a:cxnSpLocks/>
              <a:stCxn id="8" idx="3"/>
              <a:endCxn id="11" idx="1"/>
            </p:cNvCxnSpPr>
            <p:nvPr/>
          </p:nvCxnSpPr>
          <p:spPr bwMode="gray">
            <a:xfrm flipV="1">
              <a:off x="1691680" y="2721415"/>
              <a:ext cx="2263561" cy="309250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72A2C5AB-CF68-4D00-8CE6-D4C8CA1B1961}"/>
                </a:ext>
              </a:extLst>
            </p:cNvPr>
            <p:cNvCxnSpPr>
              <a:cxnSpLocks/>
              <a:stCxn id="8" idx="3"/>
              <a:endCxn id="12" idx="1"/>
            </p:cNvCxnSpPr>
            <p:nvPr/>
          </p:nvCxnSpPr>
          <p:spPr bwMode="gray">
            <a:xfrm>
              <a:off x="1691680" y="3030665"/>
              <a:ext cx="2263561" cy="351675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248BFBBB-4162-46D1-8CF0-C5D801C01C0A}"/>
                </a:ext>
              </a:extLst>
            </p:cNvPr>
            <p:cNvCxnSpPr>
              <a:cxnSpLocks/>
              <a:stCxn id="9" idx="3"/>
              <a:endCxn id="13" idx="1"/>
            </p:cNvCxnSpPr>
            <p:nvPr/>
          </p:nvCxnSpPr>
          <p:spPr bwMode="gray">
            <a:xfrm>
              <a:off x="1691684" y="3797779"/>
              <a:ext cx="2263557" cy="245486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1DA601C-EE8C-4919-A84C-2E8B633B1E0C}"/>
              </a:ext>
            </a:extLst>
          </p:cNvPr>
          <p:cNvSpPr txBox="1"/>
          <p:nvPr/>
        </p:nvSpPr>
        <p:spPr bwMode="gray">
          <a:xfrm>
            <a:off x="661628" y="3246847"/>
            <a:ext cx="914400" cy="22789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de-DE" sz="1200" dirty="0"/>
              <a:t>Activities</a:t>
            </a:r>
            <a:endParaRPr lang="en-GB" sz="1200" dirty="0" err="1"/>
          </a:p>
        </p:txBody>
      </p:sp>
      <p:sp>
        <p:nvSpPr>
          <p:cNvPr id="16" name="Left Brace 15">
            <a:extLst>
              <a:ext uri="{FF2B5EF4-FFF2-40B4-BE49-F238E27FC236}">
                <a16:creationId xmlns:a16="http://schemas.microsoft.com/office/drawing/2014/main" id="{8D5037A7-1A79-4AE9-A6CD-CE805E8DFD09}"/>
              </a:ext>
            </a:extLst>
          </p:cNvPr>
          <p:cNvSpPr/>
          <p:nvPr/>
        </p:nvSpPr>
        <p:spPr bwMode="gray">
          <a:xfrm>
            <a:off x="1466536" y="2284307"/>
            <a:ext cx="297152" cy="2145574"/>
          </a:xfrm>
          <a:prstGeom prst="leftBrac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F81061C-0EA7-4B92-9D63-2A49FCA25ABE}"/>
              </a:ext>
            </a:extLst>
          </p:cNvPr>
          <p:cNvSpPr txBox="1"/>
          <p:nvPr/>
        </p:nvSpPr>
        <p:spPr bwMode="gray">
          <a:xfrm>
            <a:off x="6250966" y="3246847"/>
            <a:ext cx="914400" cy="22789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de-DE" sz="1200" dirty="0"/>
              <a:t>Attributes</a:t>
            </a:r>
            <a:endParaRPr lang="en-GB" sz="1200" dirty="0" err="1"/>
          </a:p>
        </p:txBody>
      </p:sp>
      <p:sp>
        <p:nvSpPr>
          <p:cNvPr id="23" name="Left Brace 22">
            <a:extLst>
              <a:ext uri="{FF2B5EF4-FFF2-40B4-BE49-F238E27FC236}">
                <a16:creationId xmlns:a16="http://schemas.microsoft.com/office/drawing/2014/main" id="{B0A1E30D-7094-46D2-9F21-F71F3E6E7A36}"/>
              </a:ext>
            </a:extLst>
          </p:cNvPr>
          <p:cNvSpPr/>
          <p:nvPr/>
        </p:nvSpPr>
        <p:spPr bwMode="gray">
          <a:xfrm flipH="1">
            <a:off x="5858664" y="2284307"/>
            <a:ext cx="297511" cy="2145574"/>
          </a:xfrm>
          <a:prstGeom prst="leftBrac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AEA788C-F588-43F0-9A15-24F82D76BC46}"/>
              </a:ext>
            </a:extLst>
          </p:cNvPr>
          <p:cNvCxnSpPr/>
          <p:nvPr/>
        </p:nvCxnSpPr>
        <p:spPr bwMode="gray">
          <a:xfrm>
            <a:off x="3347864" y="1851670"/>
            <a:ext cx="521444" cy="5344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553A3C37-BE1B-457C-AC40-99FFE89D2591}"/>
              </a:ext>
            </a:extLst>
          </p:cNvPr>
          <p:cNvSpPr txBox="1"/>
          <p:nvPr/>
        </p:nvSpPr>
        <p:spPr bwMode="gray">
          <a:xfrm>
            <a:off x="2959234" y="1617163"/>
            <a:ext cx="748670" cy="22789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de-DE" sz="1200" dirty="0"/>
              <a:t>Access</a:t>
            </a:r>
            <a:endParaRPr lang="en-GB" sz="1200" dirty="0" err="1"/>
          </a:p>
        </p:txBody>
      </p:sp>
    </p:spTree>
    <p:extLst>
      <p:ext uri="{BB962C8B-B14F-4D97-AF65-F5344CB8AC3E}">
        <p14:creationId xmlns:p14="http://schemas.microsoft.com/office/powerpoint/2010/main" val="2642071328"/>
      </p:ext>
    </p:extLst>
  </p:cSld>
  <p:clrMapOvr>
    <a:masterClrMapping/>
  </p:clrMapOvr>
  <p:transition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2" val="97527d9a80d1c254cf63ecdbcf5c3445e7cf98d"/>
  <p:tag name="ISPRING_RESOURCE_PATHS_HASH_PRESENTER" val="4e1bfdeb97ccc69d6713ba8104020d1f1a3d866"/>
</p:tagLst>
</file>

<file path=ppt/theme/theme1.xml><?xml version="1.0" encoding="utf-8"?>
<a:theme xmlns:a="http://schemas.openxmlformats.org/drawingml/2006/main" name="TEMPLATE_Fakultät_11_EXP v201702">
  <a:themeElements>
    <a:clrScheme name="HPI">
      <a:dk1>
        <a:srgbClr val="323232"/>
      </a:dk1>
      <a:lt1>
        <a:sysClr val="window" lastClr="FFFFFF"/>
      </a:lt1>
      <a:dk2>
        <a:srgbClr val="969696"/>
      </a:dk2>
      <a:lt2>
        <a:srgbClr val="5A6166"/>
      </a:lt2>
      <a:accent1>
        <a:srgbClr val="B1063A"/>
      </a:accent1>
      <a:accent2>
        <a:srgbClr val="DD640C"/>
      </a:accent2>
      <a:accent3>
        <a:srgbClr val="F6A800"/>
      </a:accent3>
      <a:accent4>
        <a:srgbClr val="007A9E"/>
      </a:accent4>
      <a:accent5>
        <a:srgbClr val="B4B4B4"/>
      </a:accent5>
      <a:accent6>
        <a:srgbClr val="DCDCDC"/>
      </a:accent6>
      <a:hlink>
        <a:srgbClr val="B1063A"/>
      </a:hlink>
      <a:folHlink>
        <a:srgbClr val="B1063A"/>
      </a:folHlink>
    </a:clrScheme>
    <a:fontScheme name="HP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ln>
          <a:noFill/>
        </a:ln>
      </a:spPr>
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Bef>
            <a:spcPts val="300"/>
          </a:spcBef>
          <a:spcAft>
            <a:spcPts val="300"/>
          </a:spcAft>
          <a:defRPr sz="1200" b="1"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lIns="0" tIns="0" rIns="0" bIns="0" rtlCol="0">
        <a:noAutofit/>
      </a:bodyPr>
      <a:lstStyle>
        <a:defPPr marL="182563" indent="-182563">
          <a:spcBef>
            <a:spcPts val="300"/>
          </a:spcBef>
          <a:spcAft>
            <a:spcPts val="300"/>
          </a:spcAft>
          <a:buClr>
            <a:schemeClr val="accent1"/>
          </a:buClr>
          <a:buSzPct val="90000"/>
          <a:buFont typeface="Arial" panose="020B0604020202020204" pitchFamily="34" charset="0"/>
          <a:buChar char="■"/>
          <a:defRPr sz="12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TEMPLATE_HPI_05_EXP" id="{EEEEA749-3836-4DC6-BA52-AE8D0ADE122A}" vid="{1AF48529-3759-4302-91D0-708D448B88CB}"/>
    </a:ext>
  </a:extLst>
</a:theme>
</file>

<file path=ppt/theme/theme2.xml><?xml version="1.0" encoding="utf-8"?>
<a:theme xmlns:a="http://schemas.openxmlformats.org/drawingml/2006/main" name="Office Theme">
  <a:themeElements>
    <a:clrScheme name="HPI">
      <a:dk1>
        <a:srgbClr val="323232"/>
      </a:dk1>
      <a:lt1>
        <a:sysClr val="window" lastClr="FFFFFF"/>
      </a:lt1>
      <a:dk2>
        <a:srgbClr val="969696"/>
      </a:dk2>
      <a:lt2>
        <a:srgbClr val="5A6166"/>
      </a:lt2>
      <a:accent1>
        <a:srgbClr val="B1063A"/>
      </a:accent1>
      <a:accent2>
        <a:srgbClr val="DD640C"/>
      </a:accent2>
      <a:accent3>
        <a:srgbClr val="F6A800"/>
      </a:accent3>
      <a:accent4>
        <a:srgbClr val="007A9E"/>
      </a:accent4>
      <a:accent5>
        <a:srgbClr val="B4B4B4"/>
      </a:accent5>
      <a:accent6>
        <a:srgbClr val="DCDCDC"/>
      </a:accent6>
      <a:hlink>
        <a:srgbClr val="B1063A"/>
      </a:hlink>
      <a:folHlink>
        <a:srgbClr val="B1063A"/>
      </a:folHlink>
    </a:clrScheme>
    <a:fontScheme name="HP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ln>
          <a:noFill/>
        </a:ln>
      </a:spPr>
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Bef>
            <a:spcPts val="300"/>
          </a:spcBef>
          <a:spcAft>
            <a:spcPts val="300"/>
          </a:spcAft>
          <a:defRPr sz="1200" b="1"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lIns="0" tIns="0" rIns="0" bIns="0" rtlCol="0">
        <a:noAutofit/>
      </a:bodyPr>
      <a:lstStyle>
        <a:defPPr marL="182563" indent="-182563">
          <a:spcBef>
            <a:spcPts val="200"/>
          </a:spcBef>
          <a:spcAft>
            <a:spcPts val="200"/>
          </a:spcAft>
          <a:buClr>
            <a:schemeClr val="accent1"/>
          </a:buClr>
          <a:buSzPct val="90000"/>
          <a:buFont typeface="Arial" panose="020B0604020202020204" pitchFamily="34" charset="0"/>
          <a:buChar char="■"/>
          <a:defRPr sz="1050" dirty="0" err="1" smtClean="0"/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HPI">
      <a:dk1>
        <a:srgbClr val="323232"/>
      </a:dk1>
      <a:lt1>
        <a:sysClr val="window" lastClr="FFFFFF"/>
      </a:lt1>
      <a:dk2>
        <a:srgbClr val="969696"/>
      </a:dk2>
      <a:lt2>
        <a:srgbClr val="5A6166"/>
      </a:lt2>
      <a:accent1>
        <a:srgbClr val="B1063A"/>
      </a:accent1>
      <a:accent2>
        <a:srgbClr val="DD640C"/>
      </a:accent2>
      <a:accent3>
        <a:srgbClr val="F6A800"/>
      </a:accent3>
      <a:accent4>
        <a:srgbClr val="007A9E"/>
      </a:accent4>
      <a:accent5>
        <a:srgbClr val="B4B4B4"/>
      </a:accent5>
      <a:accent6>
        <a:srgbClr val="DCDCDC"/>
      </a:accent6>
      <a:hlink>
        <a:srgbClr val="B1063A"/>
      </a:hlink>
      <a:folHlink>
        <a:srgbClr val="B1063A"/>
      </a:folHlink>
    </a:clrScheme>
    <a:fontScheme name="HP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ln>
          <a:noFill/>
        </a:ln>
      </a:spPr>
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Bef>
            <a:spcPts val="300"/>
          </a:spcBef>
          <a:spcAft>
            <a:spcPts val="300"/>
          </a:spcAft>
          <a:defRPr sz="1200" b="1"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lIns="0" tIns="0" rIns="0" bIns="0" rtlCol="0">
        <a:noAutofit/>
      </a:bodyPr>
      <a:lstStyle>
        <a:defPPr marL="182563" indent="-182563">
          <a:spcBef>
            <a:spcPts val="200"/>
          </a:spcBef>
          <a:spcAft>
            <a:spcPts val="200"/>
          </a:spcAft>
          <a:buClr>
            <a:schemeClr val="accent1"/>
          </a:buClr>
          <a:buSzPct val="90000"/>
          <a:buFont typeface="Arial" panose="020B0604020202020204" pitchFamily="34" charset="0"/>
          <a:buChar char="■"/>
          <a:defRPr sz="1050" dirty="0" smtClean="0"/>
        </a:defPPr>
      </a:lst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Template_HPI_201707__Verdana_20pt_</Template>
  <TotalTime>6630</TotalTime>
  <Words>3488</Words>
  <Application>Microsoft Office PowerPoint</Application>
  <PresentationFormat>On-screen Show (16:9)</PresentationFormat>
  <Paragraphs>1608</Paragraphs>
  <Slides>64</Slides>
  <Notes>12</Notes>
  <HiddenSlides>21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68" baseType="lpstr">
      <vt:lpstr>-apple-system</vt:lpstr>
      <vt:lpstr>Arial</vt:lpstr>
      <vt:lpstr>Verdana</vt:lpstr>
      <vt:lpstr>TEMPLATE_Fakultät_11_EXP v201702</vt:lpstr>
      <vt:lpstr>Discovering a Global Data Model from Event Logs</vt:lpstr>
      <vt:lpstr>Agenda</vt:lpstr>
      <vt:lpstr>Baseline - Model Discovery on Single Event Log</vt:lpstr>
      <vt:lpstr>Problem Definition</vt:lpstr>
      <vt:lpstr>Approach – „Naive“</vt:lpstr>
      <vt:lpstr>Approach – „Naive“ v2</vt:lpstr>
      <vt:lpstr>Approach – „Naive“</vt:lpstr>
      <vt:lpstr>Approach – „Naive“ v2</vt:lpstr>
      <vt:lpstr>A2A Diagrams - Example</vt:lpstr>
      <vt:lpstr>A2A Diagrams </vt:lpstr>
      <vt:lpstr>A2A Diagrams - Example</vt:lpstr>
      <vt:lpstr>A2A Diagrams - Example</vt:lpstr>
      <vt:lpstr>A2A Diagrams – Data Structure</vt:lpstr>
      <vt:lpstr>A2A Diagrams – Real World Example</vt:lpstr>
      <vt:lpstr>Intermission: Dataset – BPI Challenge 2017</vt:lpstr>
      <vt:lpstr>A2A Diagrams – Data Structure</vt:lpstr>
      <vt:lpstr>Underlying Model –  Which Attributes Belong Together?</vt:lpstr>
      <vt:lpstr>Underlying Model –  Which Attributes Belong Together?</vt:lpstr>
      <vt:lpstr>Underlying Model –  Which Attributes Belong Together?</vt:lpstr>
      <vt:lpstr>Underlying Model –  Which Attributes Belong Together?</vt:lpstr>
      <vt:lpstr>Underlying Model –  Which Attributes Belong Together?</vt:lpstr>
      <vt:lpstr>Underlying Model –  Which Attributes Belong Together?</vt:lpstr>
      <vt:lpstr>Underlying Model –  Which Attributes Belong Together?</vt:lpstr>
      <vt:lpstr>PowerPoint Presentation</vt:lpstr>
      <vt:lpstr>PowerPoint Presentation</vt:lpstr>
      <vt:lpstr>PowerPoint Presentation</vt:lpstr>
      <vt:lpstr>New Rule: Multilog Access</vt:lpstr>
      <vt:lpstr>New Rule: Multilog Access</vt:lpstr>
      <vt:lpstr>Definition: Fully connected a2a</vt:lpstr>
      <vt:lpstr>Definition: Partially Fully Connected a2a Subset</vt:lpstr>
      <vt:lpstr>New Rule: Partially Fully Connected a2a Subset</vt:lpstr>
      <vt:lpstr>BPI 2017 Challenge Data Definition vs. Result</vt:lpstr>
      <vt:lpstr>Limitations - Key Matching</vt:lpstr>
      <vt:lpstr>OfferApplicationUnion - Relative Accesses</vt:lpstr>
      <vt:lpstr>Dataset Overview – BPI Challenge 2020</vt:lpstr>
      <vt:lpstr>Dataset Overview – BPI Challenge 2020</vt:lpstr>
      <vt:lpstr>Dataset Overview – BPI Challenge 2020</vt:lpstr>
      <vt:lpstr>Partial Fully-Connectedness in PermitLogs</vt:lpstr>
      <vt:lpstr>Partial Fully-Connectedness in PermitLogs</vt:lpstr>
      <vt:lpstr>Limitations - Key Matching</vt:lpstr>
      <vt:lpstr>PowerPoint Presentation</vt:lpstr>
      <vt:lpstr>PowerPoint Presentation</vt:lpstr>
      <vt:lpstr>Multiple Event Log Characteristics</vt:lpstr>
      <vt:lpstr>PowerPoint Presentation</vt:lpstr>
      <vt:lpstr>Thank you  for your attention!</vt:lpstr>
      <vt:lpstr>Rules in Data - Rule 1</vt:lpstr>
      <vt:lpstr>Rules in Data - Rule 2</vt:lpstr>
      <vt:lpstr>Rules in Data - Rule 3</vt:lpstr>
      <vt:lpstr>Rules in Data - Rule 4</vt:lpstr>
      <vt:lpstr>Rule 4</vt:lpstr>
      <vt:lpstr>Rule 4</vt:lpstr>
      <vt:lpstr>PowerPoint Presentation</vt:lpstr>
      <vt:lpstr>PowerPoint Presentation</vt:lpstr>
      <vt:lpstr>PowerPoint Presentation</vt:lpstr>
      <vt:lpstr>PowerPoint Presentation</vt:lpstr>
      <vt:lpstr>Related Work –  Schema Matching on Event Logs</vt:lpstr>
      <vt:lpstr>Related Work –  Deriving Data Model from Related BPMs</vt:lpstr>
      <vt:lpstr>PowerPoint Presentation</vt:lpstr>
      <vt:lpstr>PowerPoint Presentation</vt:lpstr>
      <vt:lpstr>PowerPoint Presentation</vt:lpstr>
      <vt:lpstr>Explanations - Text layers</vt:lpstr>
      <vt:lpstr>Explanations - Footer</vt:lpstr>
      <vt:lpstr>Explanations - Drawing guides</vt:lpstr>
      <vt:lpstr>Explanations - Slide layouts</vt:lpstr>
    </vt:vector>
  </TitlesOfParts>
  <Company>Hasso-Plattner-Institut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 (Verdana 20pt) - maximum 2 lines</dc:title>
  <dc:creator>Tentacula Geht-dich-nix-an</dc:creator>
  <cp:lastModifiedBy>Tentacula Geht-dich-nix-an</cp:lastModifiedBy>
  <cp:revision>12</cp:revision>
  <cp:lastPrinted>2014-05-07T12:19:03Z</cp:lastPrinted>
  <dcterms:created xsi:type="dcterms:W3CDTF">2021-07-12T13:05:59Z</dcterms:created>
  <dcterms:modified xsi:type="dcterms:W3CDTF">2021-07-18T20:12:58Z</dcterms:modified>
</cp:coreProperties>
</file>